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57" r:id="rId3"/>
    <p:sldId id="259" r:id="rId4"/>
    <p:sldId id="262" r:id="rId5"/>
    <p:sldId id="258" r:id="rId6"/>
    <p:sldId id="261" r:id="rId7"/>
    <p:sldId id="260"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599"/>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C58BBA4-7093-4AF4-993E-53320122D9A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D7DAC77-CBD4-44ED-82EC-D226121EF7F0}">
      <dgm:prSet/>
      <dgm:spPr/>
      <dgm:t>
        <a:bodyPr/>
        <a:lstStyle/>
        <a:p>
          <a:r>
            <a:rPr lang="en-US" dirty="0"/>
            <a:t>We want to provide you and your family with healthy foods over the course of 12 weeks.</a:t>
          </a:r>
        </a:p>
      </dgm:t>
    </dgm:pt>
    <dgm:pt modelId="{CD19964D-FD94-401E-9E45-D2CFED7CD21D}" type="parTrans" cxnId="{6A79D30E-0EE2-4991-B7FD-ADA6C593688D}">
      <dgm:prSet/>
      <dgm:spPr/>
      <dgm:t>
        <a:bodyPr/>
        <a:lstStyle/>
        <a:p>
          <a:endParaRPr lang="en-US"/>
        </a:p>
      </dgm:t>
    </dgm:pt>
    <dgm:pt modelId="{95F3756C-D0E3-4CEA-9E37-00554F3DB686}" type="sibTrans" cxnId="{6A79D30E-0EE2-4991-B7FD-ADA6C593688D}">
      <dgm:prSet/>
      <dgm:spPr/>
      <dgm:t>
        <a:bodyPr/>
        <a:lstStyle/>
        <a:p>
          <a:endParaRPr lang="en-US"/>
        </a:p>
      </dgm:t>
    </dgm:pt>
    <dgm:pt modelId="{E7A18464-A49B-4312-8CC5-E93031DE7444}">
      <dgm:prSet/>
      <dgm:spPr/>
      <dgm:t>
        <a:bodyPr/>
        <a:lstStyle/>
        <a:p>
          <a:r>
            <a:rPr lang="en-US" dirty="0"/>
            <a:t>We want to provide you and your family with nutrition classes to improve your knowledge of nutrition, cooking, and sustainable food systems. </a:t>
          </a:r>
        </a:p>
      </dgm:t>
    </dgm:pt>
    <dgm:pt modelId="{F5EC4FE2-15A4-4B79-B0E7-7933695AB3F9}" type="parTrans" cxnId="{623B1868-CC7E-4AE9-A4C0-04A8CBD0543D}">
      <dgm:prSet/>
      <dgm:spPr/>
      <dgm:t>
        <a:bodyPr/>
        <a:lstStyle/>
        <a:p>
          <a:endParaRPr lang="en-US"/>
        </a:p>
      </dgm:t>
    </dgm:pt>
    <dgm:pt modelId="{1F44F003-3161-41E2-A85E-13EB5436909B}" type="sibTrans" cxnId="{623B1868-CC7E-4AE9-A4C0-04A8CBD0543D}">
      <dgm:prSet/>
      <dgm:spPr/>
      <dgm:t>
        <a:bodyPr/>
        <a:lstStyle/>
        <a:p>
          <a:endParaRPr lang="en-US"/>
        </a:p>
      </dgm:t>
    </dgm:pt>
    <dgm:pt modelId="{0B19F26E-17D5-428C-87BC-02B9343E83EB}">
      <dgm:prSet/>
      <dgm:spPr/>
      <dgm:t>
        <a:bodyPr/>
        <a:lstStyle/>
        <a:p>
          <a:r>
            <a:rPr lang="en-US" dirty="0"/>
            <a:t>We want to understand how increasing access to these two resources will affect your health and well being over time. </a:t>
          </a:r>
        </a:p>
      </dgm:t>
    </dgm:pt>
    <dgm:pt modelId="{4997263D-71C6-4F3A-AFE4-52E004D73DCF}" type="parTrans" cxnId="{0D03DADE-DB9B-4BC3-A14A-A732A09BB36D}">
      <dgm:prSet/>
      <dgm:spPr/>
      <dgm:t>
        <a:bodyPr/>
        <a:lstStyle/>
        <a:p>
          <a:endParaRPr lang="en-US"/>
        </a:p>
      </dgm:t>
    </dgm:pt>
    <dgm:pt modelId="{E3B2B2A9-AD76-4336-A452-502B12BE6BB7}" type="sibTrans" cxnId="{0D03DADE-DB9B-4BC3-A14A-A732A09BB36D}">
      <dgm:prSet/>
      <dgm:spPr/>
      <dgm:t>
        <a:bodyPr/>
        <a:lstStyle/>
        <a:p>
          <a:endParaRPr lang="en-US"/>
        </a:p>
      </dgm:t>
    </dgm:pt>
    <dgm:pt modelId="{CB965AD6-F06E-430F-BC1A-EA195AF504E7}" type="pres">
      <dgm:prSet presAssocID="{2C58BBA4-7093-4AF4-993E-53320122D9A6}" presName="linear" presStyleCnt="0">
        <dgm:presLayoutVars>
          <dgm:animLvl val="lvl"/>
          <dgm:resizeHandles val="exact"/>
        </dgm:presLayoutVars>
      </dgm:prSet>
      <dgm:spPr/>
    </dgm:pt>
    <dgm:pt modelId="{3B392BA8-D2C3-4E70-8568-559B8A3A1D61}" type="pres">
      <dgm:prSet presAssocID="{ED7DAC77-CBD4-44ED-82EC-D226121EF7F0}" presName="parentText" presStyleLbl="node1" presStyleIdx="0" presStyleCnt="3">
        <dgm:presLayoutVars>
          <dgm:chMax val="0"/>
          <dgm:bulletEnabled val="1"/>
        </dgm:presLayoutVars>
      </dgm:prSet>
      <dgm:spPr/>
    </dgm:pt>
    <dgm:pt modelId="{2E81F3A1-4B2B-43C7-8CF2-4442CB1E6DDD}" type="pres">
      <dgm:prSet presAssocID="{95F3756C-D0E3-4CEA-9E37-00554F3DB686}" presName="spacer" presStyleCnt="0"/>
      <dgm:spPr/>
    </dgm:pt>
    <dgm:pt modelId="{4EBFBD2B-8920-4B4C-A368-2B5A82BCD57B}" type="pres">
      <dgm:prSet presAssocID="{E7A18464-A49B-4312-8CC5-E93031DE7444}" presName="parentText" presStyleLbl="node1" presStyleIdx="1" presStyleCnt="3">
        <dgm:presLayoutVars>
          <dgm:chMax val="0"/>
          <dgm:bulletEnabled val="1"/>
        </dgm:presLayoutVars>
      </dgm:prSet>
      <dgm:spPr/>
    </dgm:pt>
    <dgm:pt modelId="{85EE9992-09F6-45F8-9C6D-630FB101F18B}" type="pres">
      <dgm:prSet presAssocID="{1F44F003-3161-41E2-A85E-13EB5436909B}" presName="spacer" presStyleCnt="0"/>
      <dgm:spPr/>
    </dgm:pt>
    <dgm:pt modelId="{A674AC37-FE32-47E8-8A66-18FBB9879B51}" type="pres">
      <dgm:prSet presAssocID="{0B19F26E-17D5-428C-87BC-02B9343E83EB}" presName="parentText" presStyleLbl="node1" presStyleIdx="2" presStyleCnt="3">
        <dgm:presLayoutVars>
          <dgm:chMax val="0"/>
          <dgm:bulletEnabled val="1"/>
        </dgm:presLayoutVars>
      </dgm:prSet>
      <dgm:spPr/>
    </dgm:pt>
  </dgm:ptLst>
  <dgm:cxnLst>
    <dgm:cxn modelId="{6A79D30E-0EE2-4991-B7FD-ADA6C593688D}" srcId="{2C58BBA4-7093-4AF4-993E-53320122D9A6}" destId="{ED7DAC77-CBD4-44ED-82EC-D226121EF7F0}" srcOrd="0" destOrd="0" parTransId="{CD19964D-FD94-401E-9E45-D2CFED7CD21D}" sibTransId="{95F3756C-D0E3-4CEA-9E37-00554F3DB686}"/>
    <dgm:cxn modelId="{82111F64-FD70-40C5-AFDC-F74714DE26A9}" type="presOf" srcId="{0B19F26E-17D5-428C-87BC-02B9343E83EB}" destId="{A674AC37-FE32-47E8-8A66-18FBB9879B51}" srcOrd="0" destOrd="0" presId="urn:microsoft.com/office/officeart/2005/8/layout/vList2"/>
    <dgm:cxn modelId="{623B1868-CC7E-4AE9-A4C0-04A8CBD0543D}" srcId="{2C58BBA4-7093-4AF4-993E-53320122D9A6}" destId="{E7A18464-A49B-4312-8CC5-E93031DE7444}" srcOrd="1" destOrd="0" parTransId="{F5EC4FE2-15A4-4B79-B0E7-7933695AB3F9}" sibTransId="{1F44F003-3161-41E2-A85E-13EB5436909B}"/>
    <dgm:cxn modelId="{0373094A-12B8-4C9C-A14C-D1B8C4540D83}" type="presOf" srcId="{ED7DAC77-CBD4-44ED-82EC-D226121EF7F0}" destId="{3B392BA8-D2C3-4E70-8568-559B8A3A1D61}" srcOrd="0" destOrd="0" presId="urn:microsoft.com/office/officeart/2005/8/layout/vList2"/>
    <dgm:cxn modelId="{3055C679-B237-4632-BCFD-BE66E56C5183}" type="presOf" srcId="{E7A18464-A49B-4312-8CC5-E93031DE7444}" destId="{4EBFBD2B-8920-4B4C-A368-2B5A82BCD57B}" srcOrd="0" destOrd="0" presId="urn:microsoft.com/office/officeart/2005/8/layout/vList2"/>
    <dgm:cxn modelId="{C866A1D6-104F-4552-929E-BB647FAA1D65}" type="presOf" srcId="{2C58BBA4-7093-4AF4-993E-53320122D9A6}" destId="{CB965AD6-F06E-430F-BC1A-EA195AF504E7}" srcOrd="0" destOrd="0" presId="urn:microsoft.com/office/officeart/2005/8/layout/vList2"/>
    <dgm:cxn modelId="{0D03DADE-DB9B-4BC3-A14A-A732A09BB36D}" srcId="{2C58BBA4-7093-4AF4-993E-53320122D9A6}" destId="{0B19F26E-17D5-428C-87BC-02B9343E83EB}" srcOrd="2" destOrd="0" parTransId="{4997263D-71C6-4F3A-AFE4-52E004D73DCF}" sibTransId="{E3B2B2A9-AD76-4336-A452-502B12BE6BB7}"/>
    <dgm:cxn modelId="{BC4CB429-D862-433F-A2BE-DA7DE98A9535}" type="presParOf" srcId="{CB965AD6-F06E-430F-BC1A-EA195AF504E7}" destId="{3B392BA8-D2C3-4E70-8568-559B8A3A1D61}" srcOrd="0" destOrd="0" presId="urn:microsoft.com/office/officeart/2005/8/layout/vList2"/>
    <dgm:cxn modelId="{5F99E1C0-F9E1-4E36-B2D3-6DD26DB88CBE}" type="presParOf" srcId="{CB965AD6-F06E-430F-BC1A-EA195AF504E7}" destId="{2E81F3A1-4B2B-43C7-8CF2-4442CB1E6DDD}" srcOrd="1" destOrd="0" presId="urn:microsoft.com/office/officeart/2005/8/layout/vList2"/>
    <dgm:cxn modelId="{C68F3713-F37A-4CB1-9AD3-EE8879AE0B4C}" type="presParOf" srcId="{CB965AD6-F06E-430F-BC1A-EA195AF504E7}" destId="{4EBFBD2B-8920-4B4C-A368-2B5A82BCD57B}" srcOrd="2" destOrd="0" presId="urn:microsoft.com/office/officeart/2005/8/layout/vList2"/>
    <dgm:cxn modelId="{B8C9E694-B7FF-43FF-8014-C7B53697794D}" type="presParOf" srcId="{CB965AD6-F06E-430F-BC1A-EA195AF504E7}" destId="{85EE9992-09F6-45F8-9C6D-630FB101F18B}" srcOrd="3" destOrd="0" presId="urn:microsoft.com/office/officeart/2005/8/layout/vList2"/>
    <dgm:cxn modelId="{21918CAA-1E0A-4178-BBD8-913D497CC01F}" type="presParOf" srcId="{CB965AD6-F06E-430F-BC1A-EA195AF504E7}" destId="{A674AC37-FE32-47E8-8A66-18FBB9879B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AC225-F306-4752-B5DC-37E2B6FE96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94FCC9-D8DE-4C0D-B4C8-E298D971AF4F}">
      <dgm:prSet/>
      <dgm:spPr/>
      <dgm:t>
        <a:bodyPr/>
        <a:lstStyle/>
        <a:p>
          <a:r>
            <a:rPr lang="en-US" dirty="0"/>
            <a:t>Embrace ONE HEALTH- the idea that the health of humans is interconnected with the health plants, animals, and the environment. </a:t>
          </a:r>
        </a:p>
      </dgm:t>
    </dgm:pt>
    <dgm:pt modelId="{A8995645-1E36-43AC-9E94-A4C95754481C}" type="parTrans" cxnId="{6FBC85EA-FF20-41C8-8CCD-3B6F327643F9}">
      <dgm:prSet/>
      <dgm:spPr/>
      <dgm:t>
        <a:bodyPr/>
        <a:lstStyle/>
        <a:p>
          <a:endParaRPr lang="en-US"/>
        </a:p>
      </dgm:t>
    </dgm:pt>
    <dgm:pt modelId="{F3C0E711-46E6-4DE1-A4F5-39D6BADDC4CE}" type="sibTrans" cxnId="{6FBC85EA-FF20-41C8-8CCD-3B6F327643F9}">
      <dgm:prSet/>
      <dgm:spPr/>
      <dgm:t>
        <a:bodyPr/>
        <a:lstStyle/>
        <a:p>
          <a:endParaRPr lang="en-US"/>
        </a:p>
      </dgm:t>
    </dgm:pt>
    <dgm:pt modelId="{D84D69D7-8575-42D6-98CF-6E053E50E685}">
      <dgm:prSet/>
      <dgm:spPr/>
      <dgm:t>
        <a:bodyPr/>
        <a:lstStyle/>
        <a:p>
          <a:r>
            <a:rPr lang="en-US" dirty="0"/>
            <a:t>Practice SUSTAINABLE DIETS. Sustainable are “diets from sustainable food systems that enhance the human condition and conserve ecological resources in socially acceptable ways.” (Ahmed and Byker Shanks, 2019)</a:t>
          </a:r>
        </a:p>
      </dgm:t>
    </dgm:pt>
    <dgm:pt modelId="{1128B04B-19EE-4919-A896-EECE534A77E5}" type="parTrans" cxnId="{335AE2B4-28C4-4AE8-B072-4136ED66112B}">
      <dgm:prSet/>
      <dgm:spPr/>
      <dgm:t>
        <a:bodyPr/>
        <a:lstStyle/>
        <a:p>
          <a:endParaRPr lang="en-US"/>
        </a:p>
      </dgm:t>
    </dgm:pt>
    <dgm:pt modelId="{2A465943-1D2F-496F-8FE0-2C7C71DC48B1}" type="sibTrans" cxnId="{335AE2B4-28C4-4AE8-B072-4136ED66112B}">
      <dgm:prSet/>
      <dgm:spPr/>
      <dgm:t>
        <a:bodyPr/>
        <a:lstStyle/>
        <a:p>
          <a:endParaRPr lang="en-US"/>
        </a:p>
      </dgm:t>
    </dgm:pt>
    <dgm:pt modelId="{9D0D8B49-AA2A-4409-A9D8-385B8C34B580}">
      <dgm:prSet/>
      <dgm:spPr/>
      <dgm:t>
        <a:bodyPr/>
        <a:lstStyle/>
        <a:p>
          <a:r>
            <a:rPr lang="en-US" dirty="0"/>
            <a:t>In this class, we will teach you core concepts of sustainable diets, and give you tools and resources to shop and cook in ways that benefit your health and the health of the environment.</a:t>
          </a:r>
        </a:p>
      </dgm:t>
    </dgm:pt>
    <dgm:pt modelId="{50655C5D-E3BC-4FCE-B2A1-4227D76071C5}" type="parTrans" cxnId="{69CA2E02-81E7-4586-B80B-5656E3BFEDB0}">
      <dgm:prSet/>
      <dgm:spPr/>
      <dgm:t>
        <a:bodyPr/>
        <a:lstStyle/>
        <a:p>
          <a:endParaRPr lang="en-US"/>
        </a:p>
      </dgm:t>
    </dgm:pt>
    <dgm:pt modelId="{A7DF500B-DFD4-4B29-8297-B1A57C20754A}" type="sibTrans" cxnId="{69CA2E02-81E7-4586-B80B-5656E3BFEDB0}">
      <dgm:prSet/>
      <dgm:spPr/>
      <dgm:t>
        <a:bodyPr/>
        <a:lstStyle/>
        <a:p>
          <a:endParaRPr lang="en-US"/>
        </a:p>
      </dgm:t>
    </dgm:pt>
    <dgm:pt modelId="{1BEE57A2-E0EB-4000-850E-D3A205409CDB}">
      <dgm:prSet/>
      <dgm:spPr/>
      <dgm:t>
        <a:bodyPr/>
        <a:lstStyle/>
        <a:p>
          <a:r>
            <a:rPr lang="en-US" dirty="0"/>
            <a:t>We want to track your health and well being before, during, and after our ten weeks of classes to understand how this changes over time. </a:t>
          </a:r>
        </a:p>
      </dgm:t>
    </dgm:pt>
    <dgm:pt modelId="{3B81C788-56AE-4C28-A76D-17A2F80466B0}" type="parTrans" cxnId="{421353BC-2362-495D-B2ED-78F6EE1BC6FB}">
      <dgm:prSet/>
      <dgm:spPr/>
      <dgm:t>
        <a:bodyPr/>
        <a:lstStyle/>
        <a:p>
          <a:endParaRPr lang="en-US"/>
        </a:p>
      </dgm:t>
    </dgm:pt>
    <dgm:pt modelId="{8787BCAC-ABFB-4AF5-8B74-13F8E62EFFB5}" type="sibTrans" cxnId="{421353BC-2362-495D-B2ED-78F6EE1BC6FB}">
      <dgm:prSet/>
      <dgm:spPr/>
      <dgm:t>
        <a:bodyPr/>
        <a:lstStyle/>
        <a:p>
          <a:endParaRPr lang="en-US"/>
        </a:p>
      </dgm:t>
    </dgm:pt>
    <dgm:pt modelId="{5D0B3B37-F8B7-4F46-B1C3-0C6377D2BB18}" type="pres">
      <dgm:prSet presAssocID="{947AC225-F306-4752-B5DC-37E2B6FE9602}" presName="root" presStyleCnt="0">
        <dgm:presLayoutVars>
          <dgm:dir/>
          <dgm:resizeHandles val="exact"/>
        </dgm:presLayoutVars>
      </dgm:prSet>
      <dgm:spPr/>
    </dgm:pt>
    <dgm:pt modelId="{5392F445-E5EB-401B-B73C-4DDEA060449B}" type="pres">
      <dgm:prSet presAssocID="{7B94FCC9-D8DE-4C0D-B4C8-E298D971AF4F}" presName="compNode" presStyleCnt="0"/>
      <dgm:spPr/>
    </dgm:pt>
    <dgm:pt modelId="{B307D7ED-0E8D-458B-9412-548D060C5643}" type="pres">
      <dgm:prSet presAssocID="{7B94FCC9-D8DE-4C0D-B4C8-E298D971AF4F}" presName="bgRect" presStyleLbl="bgShp" presStyleIdx="0" presStyleCnt="4"/>
      <dgm:spPr/>
    </dgm:pt>
    <dgm:pt modelId="{FE543C76-B466-449D-84B7-40256C9FCC7B}" type="pres">
      <dgm:prSet presAssocID="{7B94FCC9-D8DE-4C0D-B4C8-E298D971AF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stainability"/>
        </a:ext>
      </dgm:extLst>
    </dgm:pt>
    <dgm:pt modelId="{838DD764-D11C-471A-991D-9C2C2709C977}" type="pres">
      <dgm:prSet presAssocID="{7B94FCC9-D8DE-4C0D-B4C8-E298D971AF4F}" presName="spaceRect" presStyleCnt="0"/>
      <dgm:spPr/>
    </dgm:pt>
    <dgm:pt modelId="{CD74ACDC-BE22-46B9-BCA4-4C02DE511A47}" type="pres">
      <dgm:prSet presAssocID="{7B94FCC9-D8DE-4C0D-B4C8-E298D971AF4F}" presName="parTx" presStyleLbl="revTx" presStyleIdx="0" presStyleCnt="4">
        <dgm:presLayoutVars>
          <dgm:chMax val="0"/>
          <dgm:chPref val="0"/>
        </dgm:presLayoutVars>
      </dgm:prSet>
      <dgm:spPr/>
    </dgm:pt>
    <dgm:pt modelId="{E22FC450-3A11-4435-BCD3-C9131BFB84EC}" type="pres">
      <dgm:prSet presAssocID="{F3C0E711-46E6-4DE1-A4F5-39D6BADDC4CE}" presName="sibTrans" presStyleCnt="0"/>
      <dgm:spPr/>
    </dgm:pt>
    <dgm:pt modelId="{D7BAC052-AC9C-467B-A5DD-13EEA8334C7C}" type="pres">
      <dgm:prSet presAssocID="{D84D69D7-8575-42D6-98CF-6E053E50E685}" presName="compNode" presStyleCnt="0"/>
      <dgm:spPr/>
    </dgm:pt>
    <dgm:pt modelId="{06DB24ED-6192-4DBC-BE39-17926567AC80}" type="pres">
      <dgm:prSet presAssocID="{D84D69D7-8575-42D6-98CF-6E053E50E685}" presName="bgRect" presStyleLbl="bgShp" presStyleIdx="1" presStyleCnt="4"/>
      <dgm:spPr/>
    </dgm:pt>
    <dgm:pt modelId="{50D463E7-2E6D-4621-A905-141E3E7B1BF9}" type="pres">
      <dgm:prSet presAssocID="{D84D69D7-8575-42D6-98CF-6E053E50E6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pes"/>
        </a:ext>
      </dgm:extLst>
    </dgm:pt>
    <dgm:pt modelId="{CBE29C9B-9601-4AD5-BB74-8CC2FCACBC94}" type="pres">
      <dgm:prSet presAssocID="{D84D69D7-8575-42D6-98CF-6E053E50E685}" presName="spaceRect" presStyleCnt="0"/>
      <dgm:spPr/>
    </dgm:pt>
    <dgm:pt modelId="{9E154E06-376C-4138-92FC-F8987B4AB128}" type="pres">
      <dgm:prSet presAssocID="{D84D69D7-8575-42D6-98CF-6E053E50E685}" presName="parTx" presStyleLbl="revTx" presStyleIdx="1" presStyleCnt="4">
        <dgm:presLayoutVars>
          <dgm:chMax val="0"/>
          <dgm:chPref val="0"/>
        </dgm:presLayoutVars>
      </dgm:prSet>
      <dgm:spPr/>
    </dgm:pt>
    <dgm:pt modelId="{26340209-51A7-434E-9AAF-9E574E455456}" type="pres">
      <dgm:prSet presAssocID="{2A465943-1D2F-496F-8FE0-2C7C71DC48B1}" presName="sibTrans" presStyleCnt="0"/>
      <dgm:spPr/>
    </dgm:pt>
    <dgm:pt modelId="{B22A9CE8-97F5-41EF-9105-BA24FE400972}" type="pres">
      <dgm:prSet presAssocID="{9D0D8B49-AA2A-4409-A9D8-385B8C34B580}" presName="compNode" presStyleCnt="0"/>
      <dgm:spPr/>
    </dgm:pt>
    <dgm:pt modelId="{D1B9DAA4-15C5-404C-BA73-3E1F1D118248}" type="pres">
      <dgm:prSet presAssocID="{9D0D8B49-AA2A-4409-A9D8-385B8C34B580}" presName="bgRect" presStyleLbl="bgShp" presStyleIdx="2" presStyleCnt="4"/>
      <dgm:spPr/>
    </dgm:pt>
    <dgm:pt modelId="{ADB35A9E-C680-49F6-8BDA-F60B55D68295}" type="pres">
      <dgm:prSet presAssocID="{9D0D8B49-AA2A-4409-A9D8-385B8C34B5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ocado"/>
        </a:ext>
      </dgm:extLst>
    </dgm:pt>
    <dgm:pt modelId="{5C08D65D-AD15-4629-95D4-88C768F6D930}" type="pres">
      <dgm:prSet presAssocID="{9D0D8B49-AA2A-4409-A9D8-385B8C34B580}" presName="spaceRect" presStyleCnt="0"/>
      <dgm:spPr/>
    </dgm:pt>
    <dgm:pt modelId="{80BEAA83-9A00-42E8-B382-46156A672439}" type="pres">
      <dgm:prSet presAssocID="{9D0D8B49-AA2A-4409-A9D8-385B8C34B580}" presName="parTx" presStyleLbl="revTx" presStyleIdx="2" presStyleCnt="4">
        <dgm:presLayoutVars>
          <dgm:chMax val="0"/>
          <dgm:chPref val="0"/>
        </dgm:presLayoutVars>
      </dgm:prSet>
      <dgm:spPr/>
    </dgm:pt>
    <dgm:pt modelId="{CF6A6D68-EE9C-4ECF-A396-DB026C658F0C}" type="pres">
      <dgm:prSet presAssocID="{A7DF500B-DFD4-4B29-8297-B1A57C20754A}" presName="sibTrans" presStyleCnt="0"/>
      <dgm:spPr/>
    </dgm:pt>
    <dgm:pt modelId="{D61200DB-8AE8-4804-B133-AC4867BF4C95}" type="pres">
      <dgm:prSet presAssocID="{1BEE57A2-E0EB-4000-850E-D3A205409CDB}" presName="compNode" presStyleCnt="0"/>
      <dgm:spPr/>
    </dgm:pt>
    <dgm:pt modelId="{C83CF7C0-4B86-4B55-83D7-1A544EB8936A}" type="pres">
      <dgm:prSet presAssocID="{1BEE57A2-E0EB-4000-850E-D3A205409CDB}" presName="bgRect" presStyleLbl="bgShp" presStyleIdx="3" presStyleCnt="4"/>
      <dgm:spPr/>
    </dgm:pt>
    <dgm:pt modelId="{4B9B6121-1349-4214-9B32-835EDBEADD4C}" type="pres">
      <dgm:prSet presAssocID="{1BEE57A2-E0EB-4000-850E-D3A205409C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D2E2ACC9-9B2F-4E26-8133-CA47CD0B5CC6}" type="pres">
      <dgm:prSet presAssocID="{1BEE57A2-E0EB-4000-850E-D3A205409CDB}" presName="spaceRect" presStyleCnt="0"/>
      <dgm:spPr/>
    </dgm:pt>
    <dgm:pt modelId="{096D0BA2-664E-4BAF-87D9-BC94EFFAC058}" type="pres">
      <dgm:prSet presAssocID="{1BEE57A2-E0EB-4000-850E-D3A205409CDB}" presName="parTx" presStyleLbl="revTx" presStyleIdx="3" presStyleCnt="4">
        <dgm:presLayoutVars>
          <dgm:chMax val="0"/>
          <dgm:chPref val="0"/>
        </dgm:presLayoutVars>
      </dgm:prSet>
      <dgm:spPr/>
    </dgm:pt>
  </dgm:ptLst>
  <dgm:cxnLst>
    <dgm:cxn modelId="{69CA2E02-81E7-4586-B80B-5656E3BFEDB0}" srcId="{947AC225-F306-4752-B5DC-37E2B6FE9602}" destId="{9D0D8B49-AA2A-4409-A9D8-385B8C34B580}" srcOrd="2" destOrd="0" parTransId="{50655C5D-E3BC-4FCE-B2A1-4227D76071C5}" sibTransId="{A7DF500B-DFD4-4B29-8297-B1A57C20754A}"/>
    <dgm:cxn modelId="{26B4485D-D5A6-4DFE-82EA-4F6CF299BF30}" type="presOf" srcId="{9D0D8B49-AA2A-4409-A9D8-385B8C34B580}" destId="{80BEAA83-9A00-42E8-B382-46156A672439}" srcOrd="0" destOrd="0" presId="urn:microsoft.com/office/officeart/2018/2/layout/IconVerticalSolidList"/>
    <dgm:cxn modelId="{D6F15D41-C3BB-4F85-9933-144A966F5984}" type="presOf" srcId="{947AC225-F306-4752-B5DC-37E2B6FE9602}" destId="{5D0B3B37-F8B7-4F46-B1C3-0C6377D2BB18}" srcOrd="0" destOrd="0" presId="urn:microsoft.com/office/officeart/2018/2/layout/IconVerticalSolidList"/>
    <dgm:cxn modelId="{FCBFF58C-3A46-4A3D-B83B-9C29C1DDB7CF}" type="presOf" srcId="{7B94FCC9-D8DE-4C0D-B4C8-E298D971AF4F}" destId="{CD74ACDC-BE22-46B9-BCA4-4C02DE511A47}" srcOrd="0" destOrd="0" presId="urn:microsoft.com/office/officeart/2018/2/layout/IconVerticalSolidList"/>
    <dgm:cxn modelId="{335AE2B4-28C4-4AE8-B072-4136ED66112B}" srcId="{947AC225-F306-4752-B5DC-37E2B6FE9602}" destId="{D84D69D7-8575-42D6-98CF-6E053E50E685}" srcOrd="1" destOrd="0" parTransId="{1128B04B-19EE-4919-A896-EECE534A77E5}" sibTransId="{2A465943-1D2F-496F-8FE0-2C7C71DC48B1}"/>
    <dgm:cxn modelId="{421353BC-2362-495D-B2ED-78F6EE1BC6FB}" srcId="{947AC225-F306-4752-B5DC-37E2B6FE9602}" destId="{1BEE57A2-E0EB-4000-850E-D3A205409CDB}" srcOrd="3" destOrd="0" parTransId="{3B81C788-56AE-4C28-A76D-17A2F80466B0}" sibTransId="{8787BCAC-ABFB-4AF5-8B74-13F8E62EFFB5}"/>
    <dgm:cxn modelId="{103699C4-3CE2-4C10-AD07-7DC3E3A36AA8}" type="presOf" srcId="{D84D69D7-8575-42D6-98CF-6E053E50E685}" destId="{9E154E06-376C-4138-92FC-F8987B4AB128}" srcOrd="0" destOrd="0" presId="urn:microsoft.com/office/officeart/2018/2/layout/IconVerticalSolidList"/>
    <dgm:cxn modelId="{7F928CDB-3F65-48B9-9859-AE83869A29B6}" type="presOf" srcId="{1BEE57A2-E0EB-4000-850E-D3A205409CDB}" destId="{096D0BA2-664E-4BAF-87D9-BC94EFFAC058}" srcOrd="0" destOrd="0" presId="urn:microsoft.com/office/officeart/2018/2/layout/IconVerticalSolidList"/>
    <dgm:cxn modelId="{6FBC85EA-FF20-41C8-8CCD-3B6F327643F9}" srcId="{947AC225-F306-4752-B5DC-37E2B6FE9602}" destId="{7B94FCC9-D8DE-4C0D-B4C8-E298D971AF4F}" srcOrd="0" destOrd="0" parTransId="{A8995645-1E36-43AC-9E94-A4C95754481C}" sibTransId="{F3C0E711-46E6-4DE1-A4F5-39D6BADDC4CE}"/>
    <dgm:cxn modelId="{B322A5A6-D7E6-4BC6-BBE2-01AFF23DF0DC}" type="presParOf" srcId="{5D0B3B37-F8B7-4F46-B1C3-0C6377D2BB18}" destId="{5392F445-E5EB-401B-B73C-4DDEA060449B}" srcOrd="0" destOrd="0" presId="urn:microsoft.com/office/officeart/2018/2/layout/IconVerticalSolidList"/>
    <dgm:cxn modelId="{8EDA42AD-FFB1-4F52-8C43-48F15123A634}" type="presParOf" srcId="{5392F445-E5EB-401B-B73C-4DDEA060449B}" destId="{B307D7ED-0E8D-458B-9412-548D060C5643}" srcOrd="0" destOrd="0" presId="urn:microsoft.com/office/officeart/2018/2/layout/IconVerticalSolidList"/>
    <dgm:cxn modelId="{D8514F79-F2FE-4BCB-BADF-364AAE5EBDC7}" type="presParOf" srcId="{5392F445-E5EB-401B-B73C-4DDEA060449B}" destId="{FE543C76-B466-449D-84B7-40256C9FCC7B}" srcOrd="1" destOrd="0" presId="urn:microsoft.com/office/officeart/2018/2/layout/IconVerticalSolidList"/>
    <dgm:cxn modelId="{0A8E2225-2500-4047-9159-190A877DBB1E}" type="presParOf" srcId="{5392F445-E5EB-401B-B73C-4DDEA060449B}" destId="{838DD764-D11C-471A-991D-9C2C2709C977}" srcOrd="2" destOrd="0" presId="urn:microsoft.com/office/officeart/2018/2/layout/IconVerticalSolidList"/>
    <dgm:cxn modelId="{D881E018-4EB1-4515-A76A-C73C353A0DD9}" type="presParOf" srcId="{5392F445-E5EB-401B-B73C-4DDEA060449B}" destId="{CD74ACDC-BE22-46B9-BCA4-4C02DE511A47}" srcOrd="3" destOrd="0" presId="urn:microsoft.com/office/officeart/2018/2/layout/IconVerticalSolidList"/>
    <dgm:cxn modelId="{FAF95539-748C-482C-A9BC-F282134C4E13}" type="presParOf" srcId="{5D0B3B37-F8B7-4F46-B1C3-0C6377D2BB18}" destId="{E22FC450-3A11-4435-BCD3-C9131BFB84EC}" srcOrd="1" destOrd="0" presId="urn:microsoft.com/office/officeart/2018/2/layout/IconVerticalSolidList"/>
    <dgm:cxn modelId="{99210AD5-BF74-4986-88ED-8CF79175E711}" type="presParOf" srcId="{5D0B3B37-F8B7-4F46-B1C3-0C6377D2BB18}" destId="{D7BAC052-AC9C-467B-A5DD-13EEA8334C7C}" srcOrd="2" destOrd="0" presId="urn:microsoft.com/office/officeart/2018/2/layout/IconVerticalSolidList"/>
    <dgm:cxn modelId="{B5D37BE0-CD2B-48B5-B230-2B66700E3971}" type="presParOf" srcId="{D7BAC052-AC9C-467B-A5DD-13EEA8334C7C}" destId="{06DB24ED-6192-4DBC-BE39-17926567AC80}" srcOrd="0" destOrd="0" presId="urn:microsoft.com/office/officeart/2018/2/layout/IconVerticalSolidList"/>
    <dgm:cxn modelId="{F95521FE-0D22-4ADA-B188-5EDE743E9976}" type="presParOf" srcId="{D7BAC052-AC9C-467B-A5DD-13EEA8334C7C}" destId="{50D463E7-2E6D-4621-A905-141E3E7B1BF9}" srcOrd="1" destOrd="0" presId="urn:microsoft.com/office/officeart/2018/2/layout/IconVerticalSolidList"/>
    <dgm:cxn modelId="{3C5773D2-1A3A-4DEC-9A20-C314BEC342D6}" type="presParOf" srcId="{D7BAC052-AC9C-467B-A5DD-13EEA8334C7C}" destId="{CBE29C9B-9601-4AD5-BB74-8CC2FCACBC94}" srcOrd="2" destOrd="0" presId="urn:microsoft.com/office/officeart/2018/2/layout/IconVerticalSolidList"/>
    <dgm:cxn modelId="{26E947A0-A382-45BF-B2A5-03287221C773}" type="presParOf" srcId="{D7BAC052-AC9C-467B-A5DD-13EEA8334C7C}" destId="{9E154E06-376C-4138-92FC-F8987B4AB128}" srcOrd="3" destOrd="0" presId="urn:microsoft.com/office/officeart/2018/2/layout/IconVerticalSolidList"/>
    <dgm:cxn modelId="{32130942-A06B-4624-913C-C601DCCAC256}" type="presParOf" srcId="{5D0B3B37-F8B7-4F46-B1C3-0C6377D2BB18}" destId="{26340209-51A7-434E-9AAF-9E574E455456}" srcOrd="3" destOrd="0" presId="urn:microsoft.com/office/officeart/2018/2/layout/IconVerticalSolidList"/>
    <dgm:cxn modelId="{A28064B5-54ED-48E6-9B12-F1C751692D44}" type="presParOf" srcId="{5D0B3B37-F8B7-4F46-B1C3-0C6377D2BB18}" destId="{B22A9CE8-97F5-41EF-9105-BA24FE400972}" srcOrd="4" destOrd="0" presId="urn:microsoft.com/office/officeart/2018/2/layout/IconVerticalSolidList"/>
    <dgm:cxn modelId="{4EEE8801-8E64-4BD5-890C-2F0E4378306D}" type="presParOf" srcId="{B22A9CE8-97F5-41EF-9105-BA24FE400972}" destId="{D1B9DAA4-15C5-404C-BA73-3E1F1D118248}" srcOrd="0" destOrd="0" presId="urn:microsoft.com/office/officeart/2018/2/layout/IconVerticalSolidList"/>
    <dgm:cxn modelId="{4EB29AE9-6D41-4319-A2B6-1689AA21C3EE}" type="presParOf" srcId="{B22A9CE8-97F5-41EF-9105-BA24FE400972}" destId="{ADB35A9E-C680-49F6-8BDA-F60B55D68295}" srcOrd="1" destOrd="0" presId="urn:microsoft.com/office/officeart/2018/2/layout/IconVerticalSolidList"/>
    <dgm:cxn modelId="{9A6284B6-9BDB-4AF1-8C68-58A016E25EAC}" type="presParOf" srcId="{B22A9CE8-97F5-41EF-9105-BA24FE400972}" destId="{5C08D65D-AD15-4629-95D4-88C768F6D930}" srcOrd="2" destOrd="0" presId="urn:microsoft.com/office/officeart/2018/2/layout/IconVerticalSolidList"/>
    <dgm:cxn modelId="{CF259CFA-5CD0-426F-BB81-3EAEB239F5BC}" type="presParOf" srcId="{B22A9CE8-97F5-41EF-9105-BA24FE400972}" destId="{80BEAA83-9A00-42E8-B382-46156A672439}" srcOrd="3" destOrd="0" presId="urn:microsoft.com/office/officeart/2018/2/layout/IconVerticalSolidList"/>
    <dgm:cxn modelId="{22CBE334-C82D-4E5B-A48A-E9636EC3B778}" type="presParOf" srcId="{5D0B3B37-F8B7-4F46-B1C3-0C6377D2BB18}" destId="{CF6A6D68-EE9C-4ECF-A396-DB026C658F0C}" srcOrd="5" destOrd="0" presId="urn:microsoft.com/office/officeart/2018/2/layout/IconVerticalSolidList"/>
    <dgm:cxn modelId="{09E917FC-80FC-4EDC-B598-63C7560693CC}" type="presParOf" srcId="{5D0B3B37-F8B7-4F46-B1C3-0C6377D2BB18}" destId="{D61200DB-8AE8-4804-B133-AC4867BF4C95}" srcOrd="6" destOrd="0" presId="urn:microsoft.com/office/officeart/2018/2/layout/IconVerticalSolidList"/>
    <dgm:cxn modelId="{6996889C-6D66-4284-BDA9-D9B3D63A4A80}" type="presParOf" srcId="{D61200DB-8AE8-4804-B133-AC4867BF4C95}" destId="{C83CF7C0-4B86-4B55-83D7-1A544EB8936A}" srcOrd="0" destOrd="0" presId="urn:microsoft.com/office/officeart/2018/2/layout/IconVerticalSolidList"/>
    <dgm:cxn modelId="{6FA9C19D-F303-4E66-AC85-513F959BAA69}" type="presParOf" srcId="{D61200DB-8AE8-4804-B133-AC4867BF4C95}" destId="{4B9B6121-1349-4214-9B32-835EDBEADD4C}" srcOrd="1" destOrd="0" presId="urn:microsoft.com/office/officeart/2018/2/layout/IconVerticalSolidList"/>
    <dgm:cxn modelId="{E01C14E2-40D8-484C-99EC-CDC0A0E5142A}" type="presParOf" srcId="{D61200DB-8AE8-4804-B133-AC4867BF4C95}" destId="{D2E2ACC9-9B2F-4E26-8133-CA47CD0B5CC6}" srcOrd="2" destOrd="0" presId="urn:microsoft.com/office/officeart/2018/2/layout/IconVerticalSolidList"/>
    <dgm:cxn modelId="{8706D4D6-838A-4F10-BDD5-74EEEEA7FDE8}" type="presParOf" srcId="{D61200DB-8AE8-4804-B133-AC4867BF4C95}" destId="{096D0BA2-664E-4BAF-87D9-BC94EFFAC0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92BA8-D2C3-4E70-8568-559B8A3A1D61}">
      <dsp:nvSpPr>
        <dsp:cNvPr id="0" name=""/>
        <dsp:cNvSpPr/>
      </dsp:nvSpPr>
      <dsp:spPr>
        <a:xfrm>
          <a:off x="0" y="121544"/>
          <a:ext cx="6832212" cy="162973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want to provide you and your family with healthy foods over the course of 12 weeks.</a:t>
          </a:r>
        </a:p>
      </dsp:txBody>
      <dsp:txXfrm>
        <a:off x="79557" y="201101"/>
        <a:ext cx="6673098" cy="1470622"/>
      </dsp:txXfrm>
    </dsp:sp>
    <dsp:sp modelId="{4EBFBD2B-8920-4B4C-A368-2B5A82BCD57B}">
      <dsp:nvSpPr>
        <dsp:cNvPr id="0" name=""/>
        <dsp:cNvSpPr/>
      </dsp:nvSpPr>
      <dsp:spPr>
        <a:xfrm>
          <a:off x="0" y="1817521"/>
          <a:ext cx="6832212" cy="1629736"/>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want to provide you and your family with nutrition classes to improve your knowledge of nutrition, cooking, and sustainable food systems. </a:t>
          </a:r>
        </a:p>
      </dsp:txBody>
      <dsp:txXfrm>
        <a:off x="79557" y="1897078"/>
        <a:ext cx="6673098" cy="1470622"/>
      </dsp:txXfrm>
    </dsp:sp>
    <dsp:sp modelId="{A674AC37-FE32-47E8-8A66-18FBB9879B51}">
      <dsp:nvSpPr>
        <dsp:cNvPr id="0" name=""/>
        <dsp:cNvSpPr/>
      </dsp:nvSpPr>
      <dsp:spPr>
        <a:xfrm>
          <a:off x="0" y="3513497"/>
          <a:ext cx="6832212" cy="1629736"/>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want to understand how increasing access to these two resources will affect your health and well being over time. </a:t>
          </a:r>
        </a:p>
      </dsp:txBody>
      <dsp:txXfrm>
        <a:off x="79557" y="3593054"/>
        <a:ext cx="6673098" cy="147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7D7ED-0E8D-458B-9412-548D060C5643}">
      <dsp:nvSpPr>
        <dsp:cNvPr id="0" name=""/>
        <dsp:cNvSpPr/>
      </dsp:nvSpPr>
      <dsp:spPr>
        <a:xfrm>
          <a:off x="0" y="2185"/>
          <a:ext cx="6832212"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43C76-B466-449D-84B7-40256C9FCC7B}">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74ACDC-BE22-46B9-BCA4-4C02DE511A47}">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dirty="0"/>
            <a:t>Embrace ONE HEALTH- the idea that the health of humans is interconnected with the health plants, animals, and the environment. </a:t>
          </a:r>
        </a:p>
      </dsp:txBody>
      <dsp:txXfrm>
        <a:off x="1279109" y="2185"/>
        <a:ext cx="5553102" cy="1107454"/>
      </dsp:txXfrm>
    </dsp:sp>
    <dsp:sp modelId="{06DB24ED-6192-4DBC-BE39-17926567AC80}">
      <dsp:nvSpPr>
        <dsp:cNvPr id="0" name=""/>
        <dsp:cNvSpPr/>
      </dsp:nvSpPr>
      <dsp:spPr>
        <a:xfrm>
          <a:off x="0" y="1386503"/>
          <a:ext cx="6832212"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463E7-2E6D-4621-A905-141E3E7B1BF9}">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154E06-376C-4138-92FC-F8987B4AB128}">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dirty="0"/>
            <a:t>Practice SUSTAINABLE DIETS. Sustainable are “diets from sustainable food systems that enhance the human condition and conserve ecological resources in socially acceptable ways.” (Ahmed and Byker Shanks, 2019)</a:t>
          </a:r>
        </a:p>
      </dsp:txBody>
      <dsp:txXfrm>
        <a:off x="1279109" y="1386503"/>
        <a:ext cx="5553102" cy="1107454"/>
      </dsp:txXfrm>
    </dsp:sp>
    <dsp:sp modelId="{D1B9DAA4-15C5-404C-BA73-3E1F1D118248}">
      <dsp:nvSpPr>
        <dsp:cNvPr id="0" name=""/>
        <dsp:cNvSpPr/>
      </dsp:nvSpPr>
      <dsp:spPr>
        <a:xfrm>
          <a:off x="0" y="2770821"/>
          <a:ext cx="6832212"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35A9E-C680-49F6-8BDA-F60B55D68295}">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BEAA83-9A00-42E8-B382-46156A672439}">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dirty="0"/>
            <a:t>In this class, we will teach you core concepts of sustainable diets, and give you tools and resources to shop and cook in ways that benefit your health and the health of the environment.</a:t>
          </a:r>
        </a:p>
      </dsp:txBody>
      <dsp:txXfrm>
        <a:off x="1279109" y="2770821"/>
        <a:ext cx="5553102" cy="1107454"/>
      </dsp:txXfrm>
    </dsp:sp>
    <dsp:sp modelId="{C83CF7C0-4B86-4B55-83D7-1A544EB8936A}">
      <dsp:nvSpPr>
        <dsp:cNvPr id="0" name=""/>
        <dsp:cNvSpPr/>
      </dsp:nvSpPr>
      <dsp:spPr>
        <a:xfrm>
          <a:off x="0" y="4155139"/>
          <a:ext cx="6832212"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B6121-1349-4214-9B32-835EDBEADD4C}">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6D0BA2-664E-4BAF-87D9-BC94EFFAC058}">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66750">
            <a:lnSpc>
              <a:spcPct val="90000"/>
            </a:lnSpc>
            <a:spcBef>
              <a:spcPct val="0"/>
            </a:spcBef>
            <a:spcAft>
              <a:spcPct val="35000"/>
            </a:spcAft>
            <a:buNone/>
          </a:pPr>
          <a:r>
            <a:rPr lang="en-US" sz="1500" kern="1200" dirty="0"/>
            <a:t>We want to track your health and well being before, during, and after our ten weeks of classes to understand how this changes over time. </a:t>
          </a:r>
        </a:p>
      </dsp:txBody>
      <dsp:txXfrm>
        <a:off x="1279109" y="4155139"/>
        <a:ext cx="5553102" cy="1107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D857F4-3731-2140-BF80-6DAA7AD5B0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B2F386-B483-E64B-88BB-85AA798018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1DDDE-6348-2946-9F16-DB8086D32B31}" type="datetimeFigureOut">
              <a:rPr lang="en-US" smtClean="0"/>
              <a:t>12/31/2019</a:t>
            </a:fld>
            <a:endParaRPr lang="en-US"/>
          </a:p>
        </p:txBody>
      </p:sp>
      <p:sp>
        <p:nvSpPr>
          <p:cNvPr id="4" name="Footer Placeholder 3">
            <a:extLst>
              <a:ext uri="{FF2B5EF4-FFF2-40B4-BE49-F238E27FC236}">
                <a16:creationId xmlns:a16="http://schemas.microsoft.com/office/drawing/2014/main" id="{55FEFD0E-5EC9-5F48-9AD5-4C9DC0F9D0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65F0E4-7B21-484C-B48E-3E389E1BE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BA699C-2420-3F45-B4F0-D08315EB8A80}" type="slidenum">
              <a:rPr lang="en-US" smtClean="0"/>
              <a:t>‹#›</a:t>
            </a:fld>
            <a:endParaRPr lang="en-US"/>
          </a:p>
        </p:txBody>
      </p:sp>
    </p:spTree>
    <p:extLst>
      <p:ext uri="{BB962C8B-B14F-4D97-AF65-F5344CB8AC3E}">
        <p14:creationId xmlns:p14="http://schemas.microsoft.com/office/powerpoint/2010/main" val="4058572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A5370-6472-45CB-92CA-32E08926CDF6}" type="datetimeFigureOut">
              <a:rPr lang="en-US" smtClean="0"/>
              <a:t>12/31/2019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8595C-965A-48E4-9BBC-F047D4F8C652}" type="slidenum">
              <a:rPr lang="en-US" smtClean="0"/>
              <a:t>‹#›</a:t>
            </a:fld>
            <a:endParaRPr lang="en-US" dirty="0"/>
          </a:p>
        </p:txBody>
      </p:sp>
    </p:spTree>
    <p:extLst>
      <p:ext uri="{BB962C8B-B14F-4D97-AF65-F5344CB8AC3E}">
        <p14:creationId xmlns:p14="http://schemas.microsoft.com/office/powerpoint/2010/main" val="33993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8595C-965A-48E4-9BBC-F047D4F8C652}" type="slidenum">
              <a:rPr lang="en-US" smtClean="0"/>
              <a:t>4</a:t>
            </a:fld>
            <a:endParaRPr lang="en-US" dirty="0"/>
          </a:p>
        </p:txBody>
      </p:sp>
    </p:spTree>
    <p:extLst>
      <p:ext uri="{BB962C8B-B14F-4D97-AF65-F5344CB8AC3E}">
        <p14:creationId xmlns:p14="http://schemas.microsoft.com/office/powerpoint/2010/main" val="9286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World Health Organization, worldwide obesity has doubled since 1980. </a:t>
            </a:r>
          </a:p>
        </p:txBody>
      </p:sp>
      <p:sp>
        <p:nvSpPr>
          <p:cNvPr id="4" name="Slide Number Placeholder 3"/>
          <p:cNvSpPr>
            <a:spLocks noGrp="1"/>
          </p:cNvSpPr>
          <p:nvPr>
            <p:ph type="sldNum" sz="quarter" idx="5"/>
          </p:nvPr>
        </p:nvSpPr>
        <p:spPr/>
        <p:txBody>
          <a:bodyPr/>
          <a:lstStyle/>
          <a:p>
            <a:fld id="{FAD8595C-965A-48E4-9BBC-F047D4F8C652}" type="slidenum">
              <a:rPr lang="en-US" smtClean="0"/>
              <a:t>6</a:t>
            </a:fld>
            <a:endParaRPr lang="en-US" dirty="0"/>
          </a:p>
        </p:txBody>
      </p:sp>
    </p:spTree>
    <p:extLst>
      <p:ext uri="{BB962C8B-B14F-4D97-AF65-F5344CB8AC3E}">
        <p14:creationId xmlns:p14="http://schemas.microsoft.com/office/powerpoint/2010/main" val="176778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8B1D-E1E1-4415-9531-7CFF6DDC7510}"/>
              </a:ext>
            </a:extLst>
          </p:cNvPr>
          <p:cNvSpPr>
            <a:spLocks noGrp="1"/>
          </p:cNvSpPr>
          <p:nvPr>
            <p:ph type="ctrTitle"/>
          </p:nvPr>
        </p:nvSpPr>
        <p:spPr/>
        <p:txBody>
          <a:bodyPr/>
          <a:lstStyle/>
          <a:p>
            <a:r>
              <a:rPr lang="en-US" dirty="0"/>
              <a:t>Advancing Healthy and Sustainable Diets for All</a:t>
            </a:r>
          </a:p>
        </p:txBody>
      </p:sp>
      <p:sp>
        <p:nvSpPr>
          <p:cNvPr id="3" name="Subtitle 2">
            <a:extLst>
              <a:ext uri="{FF2B5EF4-FFF2-40B4-BE49-F238E27FC236}">
                <a16:creationId xmlns:a16="http://schemas.microsoft.com/office/drawing/2014/main" id="{ECC62E26-1B66-4E4B-A657-CF76B80797DB}"/>
              </a:ext>
            </a:extLst>
          </p:cNvPr>
          <p:cNvSpPr>
            <a:spLocks noGrp="1"/>
          </p:cNvSpPr>
          <p:nvPr>
            <p:ph type="subTitle" idx="1"/>
          </p:nvPr>
        </p:nvSpPr>
        <p:spPr>
          <a:xfrm>
            <a:off x="2589213" y="4777379"/>
            <a:ext cx="9163516" cy="1126283"/>
          </a:xfrm>
        </p:spPr>
        <p:txBody>
          <a:bodyPr>
            <a:normAutofit/>
          </a:bodyPr>
          <a:lstStyle/>
          <a:p>
            <a:r>
              <a:rPr lang="en-US" sz="2400" dirty="0"/>
              <a:t>A Mindful Eating and Community Engagement Project </a:t>
            </a:r>
          </a:p>
        </p:txBody>
      </p:sp>
    </p:spTree>
    <p:extLst>
      <p:ext uri="{BB962C8B-B14F-4D97-AF65-F5344CB8AC3E}">
        <p14:creationId xmlns:p14="http://schemas.microsoft.com/office/powerpoint/2010/main" val="88815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03C9-F610-43A1-AACE-08DA4310FE36}"/>
              </a:ext>
            </a:extLst>
          </p:cNvPr>
          <p:cNvSpPr>
            <a:spLocks noGrp="1"/>
          </p:cNvSpPr>
          <p:nvPr>
            <p:ph type="title"/>
          </p:nvPr>
        </p:nvSpPr>
        <p:spPr>
          <a:xfrm>
            <a:off x="2092751" y="624110"/>
            <a:ext cx="9411861" cy="1280890"/>
          </a:xfrm>
        </p:spPr>
        <p:txBody>
          <a:bodyPr>
            <a:noAutofit/>
          </a:bodyPr>
          <a:lstStyle/>
          <a:p>
            <a:r>
              <a:rPr lang="en-US" sz="2800" dirty="0"/>
              <a:t>MIND MAPPING ACTIVITY</a:t>
            </a:r>
            <a:br>
              <a:rPr lang="en-US" sz="2800" dirty="0"/>
            </a:br>
            <a:r>
              <a:rPr lang="en-US" sz="2800" dirty="0"/>
              <a:t>1) What are current diets in this community and how do they contribute to ONE HEALTH?</a:t>
            </a:r>
            <a:br>
              <a:rPr lang="en-US" sz="2800" dirty="0"/>
            </a:br>
            <a:r>
              <a:rPr lang="en-US" sz="2800" dirty="0"/>
              <a:t>2) What are the health and environmental impacts? </a:t>
            </a:r>
          </a:p>
        </p:txBody>
      </p:sp>
      <p:sp>
        <p:nvSpPr>
          <p:cNvPr id="3" name="Content Placeholder 2">
            <a:extLst>
              <a:ext uri="{FF2B5EF4-FFF2-40B4-BE49-F238E27FC236}">
                <a16:creationId xmlns:a16="http://schemas.microsoft.com/office/drawing/2014/main" id="{8D996E01-497B-42F3-B5D7-7CC928934967}"/>
              </a:ext>
            </a:extLst>
          </p:cNvPr>
          <p:cNvSpPr>
            <a:spLocks noGrp="1"/>
          </p:cNvSpPr>
          <p:nvPr>
            <p:ph idx="1"/>
          </p:nvPr>
        </p:nvSpPr>
        <p:spPr>
          <a:xfrm>
            <a:off x="2592925" y="2647577"/>
            <a:ext cx="8915400" cy="3586313"/>
          </a:xfrm>
        </p:spPr>
        <p:txBody>
          <a:bodyPr>
            <a:normAutofit lnSpcReduction="10000"/>
          </a:bodyPr>
          <a:lstStyle/>
          <a:p>
            <a:r>
              <a:rPr lang="en-US" dirty="0"/>
              <a:t>Make a list or draw pictures of foods and beverages that are commonly consumed in your community or in society in general. How do they compare to the foods we listed in the previous activity?</a:t>
            </a:r>
          </a:p>
          <a:p>
            <a:r>
              <a:rPr lang="en-US" dirty="0"/>
              <a:t>Can you think of some of the nutrition and health benefits of each of these foods? </a:t>
            </a:r>
          </a:p>
          <a:p>
            <a:r>
              <a:rPr lang="en-US" dirty="0"/>
              <a:t>Can you think of the environmental impacts of eating these foods? Where did they come from? Close by? Far away? Can they be found locally?</a:t>
            </a:r>
          </a:p>
          <a:p>
            <a:r>
              <a:rPr lang="en-US" dirty="0"/>
              <a:t>How much water and resources do you think is required for these foods? Do some require more over others?</a:t>
            </a:r>
          </a:p>
          <a:p>
            <a:r>
              <a:rPr lang="en-US" dirty="0"/>
              <a:t>What are the social and economic impacts of consuming these foods? Are they affordable for your family? Will your family eat them?</a:t>
            </a:r>
          </a:p>
          <a:p>
            <a:endParaRPr lang="en-US" dirty="0"/>
          </a:p>
        </p:txBody>
      </p:sp>
    </p:spTree>
    <p:extLst>
      <p:ext uri="{BB962C8B-B14F-4D97-AF65-F5344CB8AC3E}">
        <p14:creationId xmlns:p14="http://schemas.microsoft.com/office/powerpoint/2010/main" val="21834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6C6814-4A96-4059-BB18-E0E035335F39}"/>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WHY ARE YOU HERE? </a:t>
            </a:r>
          </a:p>
        </p:txBody>
      </p:sp>
      <p:sp>
        <p:nvSpPr>
          <p:cNvPr id="17"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8"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Content Placeholder 2">
            <a:extLst>
              <a:ext uri="{FF2B5EF4-FFF2-40B4-BE49-F238E27FC236}">
                <a16:creationId xmlns:a16="http://schemas.microsoft.com/office/drawing/2014/main" id="{5FAE84EC-43A4-4FDB-8059-0953CB11B246}"/>
              </a:ext>
            </a:extLst>
          </p:cNvPr>
          <p:cNvGraphicFramePr>
            <a:graphicFrameLocks noGrp="1"/>
          </p:cNvGraphicFramePr>
          <p:nvPr>
            <p:ph idx="1"/>
            <p:extLst>
              <p:ext uri="{D42A27DB-BD31-4B8C-83A1-F6EECF244321}">
                <p14:modId xmlns:p14="http://schemas.microsoft.com/office/powerpoint/2010/main" val="403965797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13D70402-2CA7-4BA4-8F1C-60EA19F0A5F6}"/>
              </a:ext>
            </a:extLst>
          </p:cNvPr>
          <p:cNvSpPr>
            <a:spLocks noGrp="1"/>
          </p:cNvSpPr>
          <p:nvPr>
            <p:ph type="title"/>
          </p:nvPr>
        </p:nvSpPr>
        <p:spPr>
          <a:xfrm>
            <a:off x="1217056" y="1093380"/>
            <a:ext cx="3068182" cy="4671240"/>
          </a:xfrm>
        </p:spPr>
        <p:txBody>
          <a:bodyPr anchor="ctr">
            <a:normAutofit/>
          </a:bodyPr>
          <a:lstStyle/>
          <a:p>
            <a:pPr algn="r"/>
            <a:r>
              <a:rPr lang="en-US" dirty="0"/>
              <a:t>WHY ARE WE DOING THIS? </a:t>
            </a:r>
          </a:p>
        </p:txBody>
      </p:sp>
      <p:sp>
        <p:nvSpPr>
          <p:cNvPr id="29"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EDEDB5-26DD-4824-A732-F04E22DFDED2}"/>
              </a:ext>
            </a:extLst>
          </p:cNvPr>
          <p:cNvSpPr>
            <a:spLocks noGrp="1"/>
          </p:cNvSpPr>
          <p:nvPr>
            <p:ph idx="1"/>
          </p:nvPr>
        </p:nvSpPr>
        <p:spPr>
          <a:xfrm>
            <a:off x="5285509" y="1093380"/>
            <a:ext cx="6219103" cy="4679250"/>
          </a:xfrm>
        </p:spPr>
        <p:txBody>
          <a:bodyPr anchor="ctr">
            <a:normAutofit/>
          </a:bodyPr>
          <a:lstStyle/>
          <a:p>
            <a:pPr algn="ctr"/>
            <a:r>
              <a:rPr lang="en-US" sz="2400" dirty="0"/>
              <a:t>Our current food system does not meet the needs of human health or environmental health. It is UNSUSTAINABLE. The goal of this project is to incorporate sustainability concepts into our diets.</a:t>
            </a:r>
          </a:p>
          <a:p>
            <a:endParaRPr lang="en-US" dirty="0"/>
          </a:p>
        </p:txBody>
      </p:sp>
    </p:spTree>
    <p:extLst>
      <p:ext uri="{BB962C8B-B14F-4D97-AF65-F5344CB8AC3E}">
        <p14:creationId xmlns:p14="http://schemas.microsoft.com/office/powerpoint/2010/main" val="12480064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3489-BA35-4F95-8FA7-CE8F9610216F}"/>
              </a:ext>
            </a:extLst>
          </p:cNvPr>
          <p:cNvSpPr>
            <a:spLocks noGrp="1"/>
          </p:cNvSpPr>
          <p:nvPr>
            <p:ph type="title"/>
          </p:nvPr>
        </p:nvSpPr>
        <p:spPr/>
        <p:txBody>
          <a:bodyPr/>
          <a:lstStyle/>
          <a:p>
            <a:r>
              <a:rPr lang="en-US" dirty="0"/>
              <a:t>FOOD SYSTEMS AND ENVIRONMENTAL HEALTH</a:t>
            </a:r>
          </a:p>
        </p:txBody>
      </p:sp>
      <p:sp>
        <p:nvSpPr>
          <p:cNvPr id="3" name="Content Placeholder 2">
            <a:extLst>
              <a:ext uri="{FF2B5EF4-FFF2-40B4-BE49-F238E27FC236}">
                <a16:creationId xmlns:a16="http://schemas.microsoft.com/office/drawing/2014/main" id="{5ED90235-68B1-49A8-A22C-21767D135D29}"/>
              </a:ext>
            </a:extLst>
          </p:cNvPr>
          <p:cNvSpPr>
            <a:spLocks noGrp="1"/>
          </p:cNvSpPr>
          <p:nvPr>
            <p:ph sz="half" idx="1"/>
          </p:nvPr>
        </p:nvSpPr>
        <p:spPr>
          <a:xfrm>
            <a:off x="1602557" y="2133600"/>
            <a:ext cx="5300519" cy="4267200"/>
          </a:xfrm>
        </p:spPr>
        <p:txBody>
          <a:bodyPr>
            <a:normAutofit fontScale="92500" lnSpcReduction="10000"/>
          </a:bodyPr>
          <a:lstStyle/>
          <a:p>
            <a:pPr marL="0" indent="0" algn="ctr">
              <a:buNone/>
            </a:pPr>
            <a:r>
              <a:rPr lang="en-US" sz="2400" dirty="0"/>
              <a:t>Agriculture has a HUGE environmental impact. It is responsible for:</a:t>
            </a:r>
          </a:p>
          <a:p>
            <a:pPr lvl="1"/>
            <a:r>
              <a:rPr lang="en-US" sz="2400" dirty="0"/>
              <a:t>30% greenhouse gas emissions </a:t>
            </a:r>
          </a:p>
          <a:p>
            <a:pPr lvl="1"/>
            <a:r>
              <a:rPr lang="en-US" sz="2400" dirty="0"/>
              <a:t>92% of global water use</a:t>
            </a:r>
          </a:p>
          <a:p>
            <a:pPr lvl="1"/>
            <a:r>
              <a:rPr lang="en-US" sz="2400" dirty="0"/>
              <a:t>Requires 38% of ice-free land on Earth</a:t>
            </a:r>
          </a:p>
          <a:p>
            <a:pPr lvl="2"/>
            <a:r>
              <a:rPr lang="en-US" sz="2000" dirty="0"/>
              <a:t>Of this, 22% is used for livestock grazing and one-third of crops grown are used to feed animals</a:t>
            </a:r>
          </a:p>
          <a:p>
            <a:pPr lvl="1"/>
            <a:r>
              <a:rPr lang="en-US" sz="2400" dirty="0"/>
              <a:t>Causes soil degradation and biodiversity loss</a:t>
            </a:r>
          </a:p>
          <a:p>
            <a:pPr lvl="1"/>
            <a:endParaRPr lang="en-US" dirty="0"/>
          </a:p>
        </p:txBody>
      </p:sp>
      <p:pic>
        <p:nvPicPr>
          <p:cNvPr id="6" name="Content Placeholder 5" descr="A picture containing indoor, food, man, cake&#10;&#10;Description automatically generated">
            <a:extLst>
              <a:ext uri="{FF2B5EF4-FFF2-40B4-BE49-F238E27FC236}">
                <a16:creationId xmlns:a16="http://schemas.microsoft.com/office/drawing/2014/main" id="{81203EFE-24CD-49BA-AA94-9DB03B44558F}"/>
              </a:ext>
            </a:extLst>
          </p:cNvPr>
          <p:cNvPicPr>
            <a:picLocks noGrp="1" noChangeAspect="1"/>
          </p:cNvPicPr>
          <p:nvPr>
            <p:ph sz="half" idx="2"/>
          </p:nvPr>
        </p:nvPicPr>
        <p:blipFill>
          <a:blip r:embed="rId3"/>
          <a:stretch>
            <a:fillRect/>
          </a:stretch>
        </p:blipFill>
        <p:spPr>
          <a:xfrm>
            <a:off x="7048767" y="1675292"/>
            <a:ext cx="4313238" cy="2156619"/>
          </a:xfrm>
        </p:spPr>
      </p:pic>
      <p:pic>
        <p:nvPicPr>
          <p:cNvPr id="8" name="Picture 7" descr="A picture containing grass, track, field, train&#10;&#10;Description automatically generated">
            <a:extLst>
              <a:ext uri="{FF2B5EF4-FFF2-40B4-BE49-F238E27FC236}">
                <a16:creationId xmlns:a16="http://schemas.microsoft.com/office/drawing/2014/main" id="{9D1C92B4-5BB5-4FC5-943C-F86278648248}"/>
              </a:ext>
            </a:extLst>
          </p:cNvPr>
          <p:cNvPicPr>
            <a:picLocks noChangeAspect="1"/>
          </p:cNvPicPr>
          <p:nvPr/>
        </p:nvPicPr>
        <p:blipFill>
          <a:blip r:embed="rId4"/>
          <a:stretch>
            <a:fillRect/>
          </a:stretch>
        </p:blipFill>
        <p:spPr>
          <a:xfrm>
            <a:off x="7045681" y="3831911"/>
            <a:ext cx="4313238" cy="2487040"/>
          </a:xfrm>
          <a:prstGeom prst="rect">
            <a:avLst/>
          </a:prstGeom>
        </p:spPr>
      </p:pic>
    </p:spTree>
    <p:extLst>
      <p:ext uri="{BB962C8B-B14F-4D97-AF65-F5344CB8AC3E}">
        <p14:creationId xmlns:p14="http://schemas.microsoft.com/office/powerpoint/2010/main" val="421385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B5F1FC-A72D-4893-AF97-FFCBBDFD27C5}"/>
              </a:ext>
            </a:extLst>
          </p:cNvPr>
          <p:cNvSpPr>
            <a:spLocks noGrp="1"/>
          </p:cNvSpPr>
          <p:nvPr>
            <p:ph type="title"/>
          </p:nvPr>
        </p:nvSpPr>
        <p:spPr>
          <a:xfrm>
            <a:off x="649224" y="645106"/>
            <a:ext cx="3650279" cy="1945694"/>
          </a:xfrm>
        </p:spPr>
        <p:txBody>
          <a:bodyPr>
            <a:noAutofit/>
          </a:bodyPr>
          <a:lstStyle/>
          <a:p>
            <a:r>
              <a:rPr lang="en-US" sz="2400" dirty="0"/>
              <a:t>FOOD PRODUCTION PLACES GREATER STRESS ON THE ENVIRONMENT THAN ANY OTHER ACTIVITY</a:t>
            </a:r>
            <a:br>
              <a:rPr lang="en-US" sz="2400" dirty="0"/>
            </a:br>
            <a:endParaRPr lang="en-US" sz="2400" dirty="0"/>
          </a:p>
        </p:txBody>
      </p:sp>
      <p:sp>
        <p:nvSpPr>
          <p:cNvPr id="13" name="Rectangle 12">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8A5C7D0A-19C8-423E-BF39-C0E3DB791086}"/>
              </a:ext>
            </a:extLst>
          </p:cNvPr>
          <p:cNvSpPr>
            <a:spLocks noGrp="1"/>
          </p:cNvSpPr>
          <p:nvPr>
            <p:ph idx="1"/>
          </p:nvPr>
        </p:nvSpPr>
        <p:spPr>
          <a:xfrm>
            <a:off x="649225" y="2670080"/>
            <a:ext cx="3650278" cy="3386395"/>
          </a:xfrm>
        </p:spPr>
        <p:txBody>
          <a:bodyPr>
            <a:normAutofit fontScale="92500" lnSpcReduction="20000"/>
          </a:bodyPr>
          <a:lstStyle/>
          <a:p>
            <a:r>
              <a:rPr lang="en-US" dirty="0"/>
              <a:t>Consuming a plant-based diet is one of the best ways you can reduce your impact on the environment and climate change.</a:t>
            </a:r>
          </a:p>
          <a:p>
            <a:r>
              <a:rPr lang="en-US" dirty="0"/>
              <a:t>Try to eat more foods in the green and yellow categories and less in the orange and red categories.</a:t>
            </a:r>
          </a:p>
          <a:p>
            <a:r>
              <a:rPr lang="en-US" dirty="0"/>
              <a:t>You can still eat meat! But try to incorporate other food groups like fruits vegetables, legumes, nuts and seeds as much as possible. </a:t>
            </a:r>
          </a:p>
        </p:txBody>
      </p:sp>
      <p:pic>
        <p:nvPicPr>
          <p:cNvPr id="4" name="Content Placeholder 3">
            <a:extLst>
              <a:ext uri="{FF2B5EF4-FFF2-40B4-BE49-F238E27FC236}">
                <a16:creationId xmlns:a16="http://schemas.microsoft.com/office/drawing/2014/main" id="{8FCDB293-D379-4168-960A-FFE8D91BD969}"/>
              </a:ext>
            </a:extLst>
          </p:cNvPr>
          <p:cNvPicPr>
            <a:picLocks/>
          </p:cNvPicPr>
          <p:nvPr/>
        </p:nvPicPr>
        <p:blipFill rotWithShape="1">
          <a:blip r:embed="rId2">
            <a:extLst>
              <a:ext uri="{28A0092B-C50C-407E-A947-70E740481C1C}">
                <a14:useLocalDpi xmlns:a14="http://schemas.microsoft.com/office/drawing/2010/main" val="0"/>
              </a:ext>
            </a:extLst>
          </a:blip>
          <a:srcRect r="1048" b="1"/>
          <a:stretch/>
        </p:blipFill>
        <p:spPr>
          <a:xfrm>
            <a:off x="4619543" y="640080"/>
            <a:ext cx="6953577" cy="5252773"/>
          </a:xfrm>
          <a:prstGeom prst="rect">
            <a:avLst/>
          </a:prstGeom>
        </p:spPr>
      </p:pic>
      <p:sp>
        <p:nvSpPr>
          <p:cNvPr id="15"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163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D2AA-7E10-4E98-8FE5-154785110F9E}"/>
              </a:ext>
            </a:extLst>
          </p:cNvPr>
          <p:cNvSpPr>
            <a:spLocks noGrp="1"/>
          </p:cNvSpPr>
          <p:nvPr>
            <p:ph type="title"/>
          </p:nvPr>
        </p:nvSpPr>
        <p:spPr/>
        <p:txBody>
          <a:bodyPr/>
          <a:lstStyle/>
          <a:p>
            <a:r>
              <a:rPr lang="en-US" dirty="0"/>
              <a:t>FOOD SYSTEMS AND HUMAN HEALTH</a:t>
            </a:r>
          </a:p>
        </p:txBody>
      </p:sp>
      <p:sp>
        <p:nvSpPr>
          <p:cNvPr id="3" name="Content Placeholder 2">
            <a:extLst>
              <a:ext uri="{FF2B5EF4-FFF2-40B4-BE49-F238E27FC236}">
                <a16:creationId xmlns:a16="http://schemas.microsoft.com/office/drawing/2014/main" id="{66186063-34D8-40E7-A7FC-63596DD935A4}"/>
              </a:ext>
            </a:extLst>
          </p:cNvPr>
          <p:cNvSpPr>
            <a:spLocks noGrp="1"/>
          </p:cNvSpPr>
          <p:nvPr>
            <p:ph sz="half" idx="1"/>
          </p:nvPr>
        </p:nvSpPr>
        <p:spPr>
          <a:xfrm>
            <a:off x="1981199" y="1353672"/>
            <a:ext cx="9401175" cy="2427754"/>
          </a:xfrm>
        </p:spPr>
        <p:txBody>
          <a:bodyPr/>
          <a:lstStyle/>
          <a:p>
            <a:r>
              <a:rPr lang="en-US" dirty="0"/>
              <a:t>Americans are experiencing a Nutrition Transition </a:t>
            </a:r>
          </a:p>
          <a:p>
            <a:r>
              <a:rPr lang="en-US" dirty="0"/>
              <a:t>Nutrition Transition: the process in which populations shift over time from local, place-based diets, to more diverse diets from various sources, but eventually to mass consumption of foods high in sugars, fats and salt (because they are mass produced and cheap). </a:t>
            </a:r>
          </a:p>
          <a:p>
            <a:r>
              <a:rPr lang="en-US" dirty="0"/>
              <a:t>The result is obesity and diet-related chronic diseases such as type II diabetes, high blood pressure, high cholesterol, and cardiovascular disease. </a:t>
            </a:r>
          </a:p>
        </p:txBody>
      </p:sp>
      <p:pic>
        <p:nvPicPr>
          <p:cNvPr id="6" name="Content Placeholder 5" descr="A picture containing drawing, game&#10;&#10;Description automatically generated">
            <a:extLst>
              <a:ext uri="{FF2B5EF4-FFF2-40B4-BE49-F238E27FC236}">
                <a16:creationId xmlns:a16="http://schemas.microsoft.com/office/drawing/2014/main" id="{73731AAF-8BEC-4081-865B-42E6799C1B19}"/>
              </a:ext>
            </a:extLst>
          </p:cNvPr>
          <p:cNvPicPr>
            <a:picLocks noGrp="1" noChangeAspect="1"/>
          </p:cNvPicPr>
          <p:nvPr>
            <p:ph sz="half" idx="2"/>
          </p:nvPr>
        </p:nvPicPr>
        <p:blipFill>
          <a:blip r:embed="rId3"/>
          <a:stretch>
            <a:fillRect/>
          </a:stretch>
        </p:blipFill>
        <p:spPr>
          <a:xfrm>
            <a:off x="1781175" y="3982230"/>
            <a:ext cx="9601200" cy="2621125"/>
          </a:xfrm>
        </p:spPr>
      </p:pic>
    </p:spTree>
    <p:extLst>
      <p:ext uri="{BB962C8B-B14F-4D97-AF65-F5344CB8AC3E}">
        <p14:creationId xmlns:p14="http://schemas.microsoft.com/office/powerpoint/2010/main" val="367367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5F6D9A-A9DA-4D6D-A3CA-1B14D48EF73C}"/>
              </a:ext>
            </a:extLst>
          </p:cNvPr>
          <p:cNvSpPr>
            <a:spLocks noGrp="1"/>
          </p:cNvSpPr>
          <p:nvPr>
            <p:ph type="title"/>
          </p:nvPr>
        </p:nvSpPr>
        <p:spPr>
          <a:xfrm>
            <a:off x="1130667" y="432670"/>
            <a:ext cx="3650279" cy="1259894"/>
          </a:xfrm>
        </p:spPr>
        <p:txBody>
          <a:bodyPr vert="horz" lIns="91440" tIns="45720" rIns="91440" bIns="45720" rtlCol="0" anchor="t">
            <a:normAutofit/>
          </a:bodyPr>
          <a:lstStyle/>
          <a:p>
            <a:r>
              <a:rPr lang="en-US" sz="3300" dirty="0"/>
              <a:t>FOOD SYSTEMS AND INEQUITY</a:t>
            </a:r>
          </a:p>
        </p:txBody>
      </p:sp>
      <p:sp>
        <p:nvSpPr>
          <p:cNvPr id="45" name="Rectangle 4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A8BC08-2B03-4512-A6FA-9AE8280E20D6}"/>
              </a:ext>
            </a:extLst>
          </p:cNvPr>
          <p:cNvSpPr>
            <a:spLocks noGrp="1"/>
          </p:cNvSpPr>
          <p:nvPr>
            <p:ph sz="half" idx="1"/>
          </p:nvPr>
        </p:nvSpPr>
        <p:spPr>
          <a:xfrm>
            <a:off x="649224" y="1949730"/>
            <a:ext cx="4627625" cy="4206247"/>
          </a:xfrm>
        </p:spPr>
        <p:txBody>
          <a:bodyPr vert="horz" lIns="91440" tIns="45720" rIns="91440" bIns="45720" rtlCol="0">
            <a:normAutofit/>
          </a:bodyPr>
          <a:lstStyle/>
          <a:p>
            <a:pPr>
              <a:lnSpc>
                <a:spcPct val="90000"/>
              </a:lnSpc>
            </a:pPr>
            <a:r>
              <a:rPr lang="en-US" sz="1600" dirty="0"/>
              <a:t>Inequalities in our food system happen when certain populations or communities lack access to safe, affordable, and healthy foods.</a:t>
            </a:r>
          </a:p>
          <a:p>
            <a:pPr>
              <a:lnSpc>
                <a:spcPct val="90000"/>
              </a:lnSpc>
            </a:pPr>
            <a:r>
              <a:rPr lang="en-US" sz="1600" dirty="0"/>
              <a:t>This can lead to food insecurity, undernourishment, obesity, and diet-related chronic disease.</a:t>
            </a:r>
          </a:p>
          <a:p>
            <a:pPr>
              <a:lnSpc>
                <a:spcPct val="90000"/>
              </a:lnSpc>
            </a:pPr>
            <a:r>
              <a:rPr lang="en-US" sz="1600" dirty="0"/>
              <a:t>In the United States, 11% of households are food insecure.</a:t>
            </a:r>
          </a:p>
          <a:p>
            <a:pPr marL="0" indent="0">
              <a:lnSpc>
                <a:spcPct val="90000"/>
              </a:lnSpc>
              <a:buNone/>
            </a:pPr>
            <a:r>
              <a:rPr lang="en-US" sz="1600" dirty="0"/>
              <a:t>BUT HERE IN THIS COMMUNITY THAT NUMBER IS MUCH HIGHER!</a:t>
            </a:r>
          </a:p>
          <a:p>
            <a:pPr>
              <a:lnSpc>
                <a:spcPct val="90000"/>
              </a:lnSpc>
            </a:pPr>
            <a:r>
              <a:rPr lang="en-US" sz="1600" dirty="0"/>
              <a:t>From 2015-2018 we have consistently found that half of our participant on the Flathead Reservation have been food insecure at some point throughout the year. </a:t>
            </a:r>
          </a:p>
          <a:p>
            <a:pPr>
              <a:lnSpc>
                <a:spcPct val="90000"/>
              </a:lnSpc>
            </a:pPr>
            <a:endParaRPr lang="en-US" sz="1300" dirty="0"/>
          </a:p>
        </p:txBody>
      </p:sp>
      <p:pic>
        <p:nvPicPr>
          <p:cNvPr id="6" name="Content Placeholder 5" descr="A sign on a pole on a city street&#10;&#10;Description automatically generated">
            <a:extLst>
              <a:ext uri="{FF2B5EF4-FFF2-40B4-BE49-F238E27FC236}">
                <a16:creationId xmlns:a16="http://schemas.microsoft.com/office/drawing/2014/main" id="{14F84761-4789-4314-94BB-A7337B83E178}"/>
              </a:ext>
            </a:extLst>
          </p:cNvPr>
          <p:cNvPicPr>
            <a:picLocks noGrp="1" noChangeAspect="1"/>
          </p:cNvPicPr>
          <p:nvPr>
            <p:ph sz="half" idx="2"/>
          </p:nvPr>
        </p:nvPicPr>
        <p:blipFill rotWithShape="1">
          <a:blip r:embed="rId2"/>
          <a:srcRect l="11098" r="537" b="-2"/>
          <a:stretch/>
        </p:blipFill>
        <p:spPr>
          <a:xfrm>
            <a:off x="5390063" y="1050101"/>
            <a:ext cx="6251646" cy="4722530"/>
          </a:xfrm>
          <a:prstGeom prst="rect">
            <a:avLst/>
          </a:prstGeom>
        </p:spPr>
      </p:pic>
      <p:sp>
        <p:nvSpPr>
          <p:cNvPr id="4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06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D65624-C6A5-424E-BE8D-BB60A35C5044}"/>
              </a:ext>
            </a:extLst>
          </p:cNvPr>
          <p:cNvSpPr>
            <a:spLocks noGrp="1"/>
          </p:cNvSpPr>
          <p:nvPr>
            <p:ph type="title"/>
          </p:nvPr>
        </p:nvSpPr>
        <p:spPr>
          <a:xfrm>
            <a:off x="1259893" y="3101093"/>
            <a:ext cx="2454052" cy="3029344"/>
          </a:xfrm>
        </p:spPr>
        <p:txBody>
          <a:bodyPr>
            <a:normAutofit/>
          </a:bodyPr>
          <a:lstStyle/>
          <a:p>
            <a:pPr>
              <a:lnSpc>
                <a:spcPct val="90000"/>
              </a:lnSpc>
            </a:pPr>
            <a:r>
              <a:rPr lang="en-US" sz="2500" dirty="0">
                <a:solidFill>
                  <a:schemeClr val="bg1"/>
                </a:solidFill>
              </a:rPr>
              <a:t>WHAT CAN WE DO TO MAKE OUR FOOD SYSTEM MORE SUSTAINABLE?</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175C8E4-A530-48C5-9D01-0C973D85C1A6}"/>
              </a:ext>
            </a:extLst>
          </p:cNvPr>
          <p:cNvGraphicFramePr>
            <a:graphicFrameLocks noGrp="1"/>
          </p:cNvGraphicFramePr>
          <p:nvPr>
            <p:ph idx="1"/>
            <p:extLst>
              <p:ext uri="{D42A27DB-BD31-4B8C-83A1-F6EECF244321}">
                <p14:modId xmlns:p14="http://schemas.microsoft.com/office/powerpoint/2010/main" val="361171701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12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07E6-0C4E-4B2B-967C-BE3C818C45E9}"/>
              </a:ext>
            </a:extLst>
          </p:cNvPr>
          <p:cNvSpPr>
            <a:spLocks noGrp="1"/>
          </p:cNvSpPr>
          <p:nvPr>
            <p:ph type="title"/>
          </p:nvPr>
        </p:nvSpPr>
        <p:spPr>
          <a:xfrm>
            <a:off x="2205873" y="624109"/>
            <a:ext cx="9298740" cy="2062529"/>
          </a:xfrm>
        </p:spPr>
        <p:txBody>
          <a:bodyPr>
            <a:noAutofit/>
          </a:bodyPr>
          <a:lstStyle/>
          <a:p>
            <a:r>
              <a:rPr lang="en-US" sz="2800" dirty="0"/>
              <a:t>MIND MAPPING ACTIVITY: </a:t>
            </a:r>
            <a:br>
              <a:rPr lang="en-US" sz="2800" dirty="0"/>
            </a:br>
            <a:r>
              <a:rPr lang="en-US" sz="2800" dirty="0"/>
              <a:t>1) WHAT DOES A SUSTAINABLE DIET LOOK LIKE TO YOU? </a:t>
            </a:r>
            <a:br>
              <a:rPr lang="en-US" sz="2800" dirty="0"/>
            </a:br>
            <a:r>
              <a:rPr lang="en-US" sz="2800" dirty="0"/>
              <a:t>2) WHAT ARE THE HEALTH AND ENVIRONMENTAL BENEFITS?</a:t>
            </a:r>
          </a:p>
        </p:txBody>
      </p:sp>
      <p:sp>
        <p:nvSpPr>
          <p:cNvPr id="3" name="Content Placeholder 2">
            <a:extLst>
              <a:ext uri="{FF2B5EF4-FFF2-40B4-BE49-F238E27FC236}">
                <a16:creationId xmlns:a16="http://schemas.microsoft.com/office/drawing/2014/main" id="{35B9E0D1-21F6-48DF-9816-A30975B3A018}"/>
              </a:ext>
            </a:extLst>
          </p:cNvPr>
          <p:cNvSpPr>
            <a:spLocks noGrp="1"/>
          </p:cNvSpPr>
          <p:nvPr>
            <p:ph idx="1"/>
          </p:nvPr>
        </p:nvSpPr>
        <p:spPr>
          <a:xfrm>
            <a:off x="2397543" y="2978869"/>
            <a:ext cx="8915400" cy="3255021"/>
          </a:xfrm>
        </p:spPr>
        <p:txBody>
          <a:bodyPr>
            <a:normAutofit lnSpcReduction="10000"/>
          </a:bodyPr>
          <a:lstStyle/>
          <a:p>
            <a:r>
              <a:rPr lang="en-US" dirty="0"/>
              <a:t>Make a list or draw pictures of foods and beverages that are plant-based, diverse, and nutrient-dense</a:t>
            </a:r>
          </a:p>
          <a:p>
            <a:r>
              <a:rPr lang="en-US" dirty="0"/>
              <a:t>Can you think of some of the nutrition and health benefits of each of these foods?</a:t>
            </a:r>
          </a:p>
          <a:p>
            <a:r>
              <a:rPr lang="en-US" dirty="0"/>
              <a:t>Can you think of the environmental impacts of eating these foods? Where did they come from? Close by? Far away? Can they be found locally?</a:t>
            </a:r>
          </a:p>
          <a:p>
            <a:r>
              <a:rPr lang="en-US" dirty="0"/>
              <a:t>How much water and resources do you think is required for these foods? Do some require more over others?</a:t>
            </a:r>
          </a:p>
          <a:p>
            <a:r>
              <a:rPr lang="en-US" dirty="0"/>
              <a:t>What are the social and economic impacts of consuming these foods? Are they affordable for your family? Will your family eat them?</a:t>
            </a:r>
          </a:p>
        </p:txBody>
      </p:sp>
    </p:spTree>
    <p:extLst>
      <p:ext uri="{BB962C8B-B14F-4D97-AF65-F5344CB8AC3E}">
        <p14:creationId xmlns:p14="http://schemas.microsoft.com/office/powerpoint/2010/main" val="30721140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896</Words>
  <Application>Microsoft Office PowerPoint</Application>
  <PresentationFormat>Widescreen</PresentationFormat>
  <Paragraphs>49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Advancing Healthy and Sustainable Diets for All</vt:lpstr>
      <vt:lpstr>WHY ARE YOU HERE? </vt:lpstr>
      <vt:lpstr>WHY ARE WE DOING THIS? </vt:lpstr>
      <vt:lpstr>FOOD SYSTEMS AND ENVIRONMENTAL HEALTH</vt:lpstr>
      <vt:lpstr>FOOD PRODUCTION PLACES GREATER STRESS ON THE ENVIRONMENT THAN ANY OTHER ACTIVITY </vt:lpstr>
      <vt:lpstr>FOOD SYSTEMS AND HUMAN HEALTH</vt:lpstr>
      <vt:lpstr>FOOD SYSTEMS AND INEQUITY</vt:lpstr>
      <vt:lpstr>WHAT CAN WE DO TO MAKE OUR FOOD SYSTEM MORE SUSTAINABLE?</vt:lpstr>
      <vt:lpstr>MIND MAPPING ACTIVITY:  1) WHAT DOES A SUSTAINABLE DIET LOOK LIKE TO YOU?  2) WHAT ARE THE HEALTH AND ENVIRONMENTAL BENEFITS?</vt:lpstr>
      <vt:lpstr>MIND MAPPING ACTIVITY 1) What are current diets in this community and how do they contribute to ONE HEALTH? 2) What are the health and environmental impacts?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Healthy and Sustainable Diets for All</dc:title>
  <dc:creator>Erin Smith</dc:creator>
  <cp:lastModifiedBy>Erin Smith</cp:lastModifiedBy>
  <cp:revision>7</cp:revision>
  <cp:lastPrinted>2019-11-07T23:06:17Z</cp:lastPrinted>
  <dcterms:created xsi:type="dcterms:W3CDTF">2019-11-07T06:08:07Z</dcterms:created>
  <dcterms:modified xsi:type="dcterms:W3CDTF">2019-12-31T22:19:47Z</dcterms:modified>
</cp:coreProperties>
</file>