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sldIdLst>
    <p:sldId id="280" r:id="rId2"/>
    <p:sldId id="258" r:id="rId3"/>
    <p:sldId id="256" r:id="rId4"/>
    <p:sldId id="257" r:id="rId5"/>
    <p:sldId id="267" r:id="rId6"/>
    <p:sldId id="259" r:id="rId7"/>
    <p:sldId id="266" r:id="rId8"/>
    <p:sldId id="278" r:id="rId9"/>
    <p:sldId id="263" r:id="rId10"/>
    <p:sldId id="270" r:id="rId11"/>
    <p:sldId id="264" r:id="rId12"/>
    <p:sldId id="277" r:id="rId13"/>
    <p:sldId id="268" r:id="rId14"/>
    <p:sldId id="269" r:id="rId15"/>
    <p:sldId id="276" r:id="rId16"/>
    <p:sldId id="275" r:id="rId17"/>
    <p:sldId id="279" r:id="rId18"/>
    <p:sldId id="274" r:id="rId19"/>
    <p:sldId id="272" r:id="rId20"/>
    <p:sldId id="271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25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38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524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1287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751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856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41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76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074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0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D4F6-FB9C-5A46-8EA9-D056B527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B003-9D63-E844-BD81-AFEFA3F03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29F15-AD35-7C45-B37F-FF5FC5C0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088C-DF53-2C45-89C4-A9B8FFF6346B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A913A-2ACC-1149-9C6A-96E5AD4A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295F-A669-2E4A-B897-B8148BBE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0C02-1D5E-8443-9F6B-D41ABED2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624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64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833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69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0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t90xyuOymE?feature=oembed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H9iJoC3RQ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vI0LuDxW4?start=2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people.com/resource/sparkdining.as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sN1FvevGUI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psu.edu/a-well-stocked-pantry-equals-a-quick-meal-on-the-table" TargetMode="External"/><Relationship Id="rId2" Type="http://schemas.openxmlformats.org/officeDocument/2006/relationships/hyperlink" Target="https://spendsmart.extension.iastate.ed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cUaro1gUc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River Lives">
            <a:hlinkClick r:id="" action="ppaction://media"/>
            <a:extLst>
              <a:ext uri="{FF2B5EF4-FFF2-40B4-BE49-F238E27FC236}">
                <a16:creationId xmlns:a16="http://schemas.microsoft.com/office/drawing/2014/main" id="{2F468754-387B-6048-A8C8-6A6B989389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0304" y="109728"/>
            <a:ext cx="8851392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6622-B8C7-5149-9E65-98C99CD0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39624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Grocery shopping</a:t>
            </a:r>
          </a:p>
        </p:txBody>
      </p:sp>
      <p:pic>
        <p:nvPicPr>
          <p:cNvPr id="4" name="Online Media 3" descr="Grocery Shopping">
            <a:hlinkClick r:id="" action="ppaction://media"/>
            <a:extLst>
              <a:ext uri="{FF2B5EF4-FFF2-40B4-BE49-F238E27FC236}">
                <a16:creationId xmlns:a16="http://schemas.microsoft.com/office/drawing/2014/main" id="{8A707D41-E739-C04F-B6A9-43EE735DD540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8953" y="958924"/>
            <a:ext cx="9982199" cy="56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8C9F4E-794B-4E4B-8129-B9342D581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09137"/>
              </p:ext>
            </p:extLst>
          </p:nvPr>
        </p:nvGraphicFramePr>
        <p:xfrm>
          <a:off x="457200" y="526733"/>
          <a:ext cx="11252720" cy="5986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544">
                  <a:extLst>
                    <a:ext uri="{9D8B030D-6E8A-4147-A177-3AD203B41FA5}">
                      <a16:colId xmlns:a16="http://schemas.microsoft.com/office/drawing/2014/main" val="426700217"/>
                    </a:ext>
                  </a:extLst>
                </a:gridCol>
                <a:gridCol w="2250544">
                  <a:extLst>
                    <a:ext uri="{9D8B030D-6E8A-4147-A177-3AD203B41FA5}">
                      <a16:colId xmlns:a16="http://schemas.microsoft.com/office/drawing/2014/main" val="1540571133"/>
                    </a:ext>
                  </a:extLst>
                </a:gridCol>
                <a:gridCol w="2250544">
                  <a:extLst>
                    <a:ext uri="{9D8B030D-6E8A-4147-A177-3AD203B41FA5}">
                      <a16:colId xmlns:a16="http://schemas.microsoft.com/office/drawing/2014/main" val="2250838056"/>
                    </a:ext>
                  </a:extLst>
                </a:gridCol>
                <a:gridCol w="2250544">
                  <a:extLst>
                    <a:ext uri="{9D8B030D-6E8A-4147-A177-3AD203B41FA5}">
                      <a16:colId xmlns:a16="http://schemas.microsoft.com/office/drawing/2014/main" val="2316581714"/>
                    </a:ext>
                  </a:extLst>
                </a:gridCol>
                <a:gridCol w="2250544">
                  <a:extLst>
                    <a:ext uri="{9D8B030D-6E8A-4147-A177-3AD203B41FA5}">
                      <a16:colId xmlns:a16="http://schemas.microsoft.com/office/drawing/2014/main" val="4261416826"/>
                    </a:ext>
                  </a:extLst>
                </a:gridCol>
              </a:tblGrid>
              <a:tr h="371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Available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Affordable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Convenient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Desirable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extLst>
                  <a:ext uri="{0D108BD9-81ED-4DB2-BD59-A6C34878D82A}">
                    <a16:rowId xmlns:a16="http://schemas.microsoft.com/office/drawing/2014/main" val="2508677735"/>
                  </a:ext>
                </a:extLst>
              </a:tr>
              <a:tr h="1041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Question Prompt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 you think healthy and sustainable foods are available in the community? How so? What are the barriers?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 you think healthy and sustainable foods are affordable in the community?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How so? What are the barriers?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 you think healthy and sustainable foods are easily obtained in the community? How so? What are the barriers?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 you think healthy and sustainable foods are desirable in the community? Desirable means good quality and the type of food preferred. How so? What are the barriers?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extLst>
                  <a:ext uri="{0D108BD9-81ED-4DB2-BD59-A6C34878D82A}">
                    <a16:rowId xmlns:a16="http://schemas.microsoft.com/office/drawing/2014/main" val="296075668"/>
                  </a:ext>
                </a:extLst>
              </a:tr>
              <a:tr h="1239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Ways the food environment IS accommodating to sustainable food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extLst>
                  <a:ext uri="{0D108BD9-81ED-4DB2-BD59-A6C34878D82A}">
                    <a16:rowId xmlns:a16="http://schemas.microsoft.com/office/drawing/2014/main" val="811655535"/>
                  </a:ext>
                </a:extLst>
              </a:tr>
              <a:tr h="1770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Ways the food environment is NOT accommodating to sustainable food systems</a:t>
                      </a: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extLst>
                  <a:ext uri="{0D108BD9-81ED-4DB2-BD59-A6C34878D82A}">
                    <a16:rowId xmlns:a16="http://schemas.microsoft.com/office/drawing/2014/main" val="1091618964"/>
                  </a:ext>
                </a:extLst>
              </a:tr>
              <a:tr h="1562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Things consumers can do to advocate or navigate for the food environment to be more sustainable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10" marR="38410" marT="0" marB="0"/>
                </a:tc>
                <a:extLst>
                  <a:ext uri="{0D108BD9-81ED-4DB2-BD59-A6C34878D82A}">
                    <a16:rowId xmlns:a16="http://schemas.microsoft.com/office/drawing/2014/main" val="120189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56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id="{5A3A004F-83CB-694E-8358-EB6D6D682D3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781862" y="414528"/>
            <a:ext cx="4187952" cy="5085683"/>
          </a:xfrm>
          <a:prstGeom prst="rect">
            <a:avLst/>
          </a:prstGeom>
          <a:ln/>
        </p:spPr>
      </p:pic>
      <p:pic>
        <p:nvPicPr>
          <p:cNvPr id="4" name="image12.png">
            <a:extLst>
              <a:ext uri="{FF2B5EF4-FFF2-40B4-BE49-F238E27FC236}">
                <a16:creationId xmlns:a16="http://schemas.microsoft.com/office/drawing/2014/main" id="{471AE26E-D0D2-144B-BC39-FB21820B731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4528"/>
            <a:ext cx="4072128" cy="4486656"/>
          </a:xfrm>
          <a:prstGeom prst="rect">
            <a:avLst/>
          </a:prstGeom>
          <a:ln/>
        </p:spPr>
      </p:pic>
      <p:pic>
        <p:nvPicPr>
          <p:cNvPr id="3" name="image11.png">
            <a:extLst>
              <a:ext uri="{FF2B5EF4-FFF2-40B4-BE49-F238E27FC236}">
                <a16:creationId xmlns:a16="http://schemas.microsoft.com/office/drawing/2014/main" id="{59DFACE9-ABFF-FA45-9B5D-E49B07863F7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890931" y="1060704"/>
            <a:ext cx="4072128" cy="49239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55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1C29-464D-264E-A735-6C6B75F8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7" y="3048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Eating </a:t>
            </a:r>
            <a:r>
              <a:rPr lang="en-US" dirty="0" err="1"/>
              <a:t>OuT</a:t>
            </a:r>
            <a:b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dirty="0"/>
          </a:p>
        </p:txBody>
      </p:sp>
      <p:pic>
        <p:nvPicPr>
          <p:cNvPr id="4" name="Online Media 3" descr="Eating out">
            <a:hlinkClick r:id="" action="ppaction://media"/>
            <a:extLst>
              <a:ext uri="{FF2B5EF4-FFF2-40B4-BE49-F238E27FC236}">
                <a16:creationId xmlns:a16="http://schemas.microsoft.com/office/drawing/2014/main" id="{10AF894C-8414-0144-A3DA-CE6996612771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3701" y="1151965"/>
            <a:ext cx="9838944" cy="5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92B794-7B19-D743-9D0B-37508187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5" y="0"/>
            <a:ext cx="10053662" cy="6547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C327F-AFE7-C24C-B6E7-811344859A89}"/>
              </a:ext>
            </a:extLst>
          </p:cNvPr>
          <p:cNvSpPr txBox="1"/>
          <p:nvPr/>
        </p:nvSpPr>
        <p:spPr>
          <a:xfrm>
            <a:off x="2316480" y="5620512"/>
            <a:ext cx="662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https://www.sparkpeople.com/resource/sparkdining.asp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4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>
            <a:extLst>
              <a:ext uri="{FF2B5EF4-FFF2-40B4-BE49-F238E27FC236}">
                <a16:creationId xmlns:a16="http://schemas.microsoft.com/office/drawing/2014/main" id="{C89109E5-4673-AD4D-A34C-45E7AC413C05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482123"/>
            <a:ext cx="12192000" cy="1582224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1150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2 1.22895" pathEditMode="relative" ptsTypes="AA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1.22895 L 0.24922 -0.28454" pathEditMode="relative" ptsTypes="AA">
                                      <p:cBhvr>
                                        <p:cTn id="11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-0.28454 L 0.22698 -1.22895" pathEditMode="relative" ptsTypes="AA">
                                      <p:cBhvr>
                                        <p:cTn id="14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2698 -1.22895 L -0.24922 0.50923" pathEditMode="relative" ptsTypes="AA">
                                      <p:cBhvr>
                                        <p:cTn id="17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0.50923 L -0.24922 -1.22895" pathEditMode="relative" ptsTypes="AA">
                                      <p:cBhvr>
                                        <p:cTn id="20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1.22895 L 0 0" pathEditMode="relative" ptsTypes="AA">
                                      <p:cBhvr>
                                        <p:cTn id="23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5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>
            <a:extLst>
              <a:ext uri="{FF2B5EF4-FFF2-40B4-BE49-F238E27FC236}">
                <a16:creationId xmlns:a16="http://schemas.microsoft.com/office/drawing/2014/main" id="{B5DA20BA-E41A-1448-A315-405BE6006D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49600" y="-444500"/>
            <a:ext cx="5892800" cy="7747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177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Food Shopping on a Budget">
            <a:hlinkClick r:id="" action="ppaction://media"/>
            <a:extLst>
              <a:ext uri="{FF2B5EF4-FFF2-40B4-BE49-F238E27FC236}">
                <a16:creationId xmlns:a16="http://schemas.microsoft.com/office/drawing/2014/main" id="{4D054BB3-4C1A-6748-B448-5F247D7CCA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3644" y="848075"/>
            <a:ext cx="10432036" cy="58941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994405-4125-3541-AF3F-3B263BEE3D90}"/>
              </a:ext>
            </a:extLst>
          </p:cNvPr>
          <p:cNvSpPr txBox="1">
            <a:spLocks/>
          </p:cNvSpPr>
          <p:nvPr/>
        </p:nvSpPr>
        <p:spPr>
          <a:xfrm>
            <a:off x="661417" y="115824"/>
            <a:ext cx="10396882" cy="7322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r>
              <a:rPr lang="en-US" sz="19200" b="1" dirty="0">
                <a:latin typeface="Baskerville" panose="02020502070401020303" pitchFamily="18" charset="0"/>
                <a:ea typeface="Baskerville" panose="02020502070401020303" pitchFamily="18" charset="0"/>
              </a:rPr>
              <a:t>Shopping on a budget</a:t>
            </a:r>
            <a:b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746AA9F3-7A98-6D49-9AC3-0A756E97BE5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27574" cy="6858000"/>
          </a:xfrm>
          <a:prstGeom prst="rect">
            <a:avLst/>
          </a:prstGeom>
          <a:ln/>
        </p:spPr>
      </p:pic>
      <p:pic>
        <p:nvPicPr>
          <p:cNvPr id="3" name="image8.png">
            <a:extLst>
              <a:ext uri="{FF2B5EF4-FFF2-40B4-BE49-F238E27FC236}">
                <a16:creationId xmlns:a16="http://schemas.microsoft.com/office/drawing/2014/main" id="{C2D5D351-DE38-ED43-87E4-57C0FB16007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20256" y="0"/>
            <a:ext cx="5525264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429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49057CCC-78BA-3841-AB3C-D29F65A4868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738628" y="-1769364"/>
            <a:ext cx="6714744" cy="102534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049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22D9E-49B5-F645-8B40-581D8E4A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1280160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560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298 -0.18274" pathEditMode="relative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8298 -0.18274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4967E2-BD20-1543-830A-69AEE30A82D8}"/>
              </a:ext>
            </a:extLst>
          </p:cNvPr>
          <p:cNvSpPr/>
          <p:nvPr/>
        </p:nvSpPr>
        <p:spPr>
          <a:xfrm>
            <a:off x="0" y="0"/>
            <a:ext cx="12192000" cy="5532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Key Messages </a:t>
            </a:r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What foods do you want in your community food environment? Ask for them! You have the power!!</a:t>
            </a:r>
          </a:p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Use these tips to ‘Spend Smart Eat Smart’ </a:t>
            </a:r>
            <a:r>
              <a:rPr lang="en-US" sz="2800" dirty="0">
                <a:solidFill>
                  <a:srgbClr val="0563C1"/>
                </a:solidFill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https://spendsmart.extension.iastate.edu/</a:t>
            </a:r>
            <a:endParaRPr lang="en-US" sz="2800" dirty="0">
              <a:solidFill>
                <a:srgbClr val="0563C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lvl="0"/>
            <a:r>
              <a:rPr lang="en-US" sz="2800" dirty="0">
                <a:latin typeface="Century Gothic" panose="020B0502020202020204" pitchFamily="34" charset="0"/>
              </a:rPr>
              <a:t>Keeping your home food environment well stocked can help save money and help with quick, healthy and sustainable meal preparation</a:t>
            </a:r>
          </a:p>
          <a:p>
            <a:pPr lvl="0"/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  <a:hlinkClick r:id="rId3"/>
              </a:rPr>
              <a:t>https://extension.psu.edu/a-well-stocked-pantry-equals-a-quick-meal-on-the-table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BF7B-9D5F-45B5-B950-0A97B44B4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REFLECTION AND GOAL SETTING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068CA-02D9-4A40-9D0A-0B8619821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5761-B582-41FF-95FE-2D18349E3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Advancing Healthy and Sustainable Diets for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A1FE0-EDCE-4908-9769-414FA21EA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Lesson 9: Interacting with your Food Environments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6C3DA-9ECA-664F-AD5F-470B1AFCD854}"/>
              </a:ext>
            </a:extLst>
          </p:cNvPr>
          <p:cNvSpPr txBox="1"/>
          <p:nvPr/>
        </p:nvSpPr>
        <p:spPr>
          <a:xfrm>
            <a:off x="5742432" y="4937760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Ian Issaia McRyhew</a:t>
            </a:r>
          </a:p>
        </p:txBody>
      </p:sp>
    </p:spTree>
    <p:extLst>
      <p:ext uri="{BB962C8B-B14F-4D97-AF65-F5344CB8AC3E}">
        <p14:creationId xmlns:p14="http://schemas.microsoft.com/office/powerpoint/2010/main" val="330860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EBB3-A843-4092-9EFB-D6B00C12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9" y="92879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 8: Food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CAB8B-5C97-4237-B622-D86A2BA62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89" y="1365503"/>
            <a:ext cx="5422392" cy="449554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demonstrate the role of the food environment in influencing food and beverage choices </a:t>
            </a:r>
          </a:p>
          <a:p>
            <a:pPr fontAlgn="base"/>
            <a:r>
              <a:rPr lang="en-US" dirty="0"/>
              <a:t>provide cooking demonstrations that help busy families on the go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DAD79-5E5A-4A43-B2C2-43CD889429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provide introductory skills, information, and self-efficacy to facilitate positive interactions with the food environment </a:t>
            </a:r>
          </a:p>
          <a:p>
            <a:pPr fontAlgn="base"/>
            <a:r>
              <a:rPr lang="en-US" dirty="0"/>
              <a:t>inspire consumer advocacy for a healthy and sustainable food environment and food system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6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C1E9-1075-254F-ADDB-EDE13E6D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8" y="123924"/>
            <a:ext cx="1820631" cy="988332"/>
          </a:xfrm>
        </p:spPr>
        <p:txBody>
          <a:bodyPr>
            <a:normAutofit/>
          </a:bodyPr>
          <a:lstStyle/>
          <a:p>
            <a:r>
              <a:rPr lang="en-US" dirty="0"/>
              <a:t>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CF16-D8A9-0948-830F-072470756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3344" y="123924"/>
            <a:ext cx="1230844" cy="11061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Second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E3550-2990-284B-87EB-AE6F7A002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978" y="2117737"/>
            <a:ext cx="1236511" cy="813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3141D-BFD6-254B-805F-745E081D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" y="1536819"/>
            <a:ext cx="4064000" cy="406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7E6354-26B5-BD45-B94E-39C48BCCF40E}"/>
              </a:ext>
            </a:extLst>
          </p:cNvPr>
          <p:cNvSpPr/>
          <p:nvPr/>
        </p:nvSpPr>
        <p:spPr>
          <a:xfrm>
            <a:off x="0" y="5162562"/>
            <a:ext cx="4172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mundellassociates.com</a:t>
            </a:r>
            <a:r>
              <a:rPr lang="en-US" sz="800" dirty="0"/>
              <a:t>/science-environment/innovative-performance-optimization-of-food-water-energy-system-simulation-agro-ibis/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0A351D-DF4F-AB40-84BB-00028FF37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94" y="1084930"/>
            <a:ext cx="3763345" cy="35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6D8C7C-D35C-3440-8155-13C84C69F83B}"/>
              </a:ext>
            </a:extLst>
          </p:cNvPr>
          <p:cNvSpPr/>
          <p:nvPr/>
        </p:nvSpPr>
        <p:spPr>
          <a:xfrm>
            <a:off x="4307094" y="4658254"/>
            <a:ext cx="2971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twitter.com</a:t>
            </a:r>
            <a:r>
              <a:rPr lang="en-US" sz="800" dirty="0"/>
              <a:t>/</a:t>
            </a:r>
            <a:r>
              <a:rPr lang="en-US" sz="800" dirty="0" err="1"/>
              <a:t>dailyhealthtips</a:t>
            </a:r>
            <a:r>
              <a:rPr lang="en-US" sz="800" dirty="0"/>
              <a:t>/status/478220575815786496</a:t>
            </a:r>
          </a:p>
        </p:txBody>
      </p:sp>
      <p:pic>
        <p:nvPicPr>
          <p:cNvPr id="2052" name="Picture 4" descr="Vegan fridge goals by Anthea @rainbownourishments What are your top 3  ingredients you can't live without? #veganfridge #… | Healthy fridge, Whole  food recipes, Food">
            <a:extLst>
              <a:ext uri="{FF2B5EF4-FFF2-40B4-BE49-F238E27FC236}">
                <a16:creationId xmlns:a16="http://schemas.microsoft.com/office/drawing/2014/main" id="{FB84988B-68A4-844B-83AB-8BB5958D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86" y="2989475"/>
            <a:ext cx="3768446" cy="37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5A914-5323-E643-8E9B-F59BF381DAD2}"/>
              </a:ext>
            </a:extLst>
          </p:cNvPr>
          <p:cNvSpPr/>
          <p:nvPr/>
        </p:nvSpPr>
        <p:spPr>
          <a:xfrm>
            <a:off x="8314886" y="6542477"/>
            <a:ext cx="24849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www.pinterest.com</a:t>
            </a:r>
            <a:r>
              <a:rPr lang="en-US" sz="800" dirty="0"/>
              <a:t>/pin/295689531781019507/</a:t>
            </a:r>
          </a:p>
        </p:txBody>
      </p:sp>
    </p:spTree>
    <p:extLst>
      <p:ext uri="{BB962C8B-B14F-4D97-AF65-F5344CB8AC3E}">
        <p14:creationId xmlns:p14="http://schemas.microsoft.com/office/powerpoint/2010/main" val="58698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Food environment research: An introduction">
            <a:hlinkClick r:id="" action="ppaction://media"/>
            <a:extLst>
              <a:ext uri="{FF2B5EF4-FFF2-40B4-BE49-F238E27FC236}">
                <a16:creationId xmlns:a16="http://schemas.microsoft.com/office/drawing/2014/main" id="{0F29C662-7E88-2042-9E3E-10AB5588A0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120" y="164065"/>
            <a:ext cx="11168875" cy="63104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D216D7-4462-FB45-8642-4DA664EA4589}"/>
              </a:ext>
            </a:extLst>
          </p:cNvPr>
          <p:cNvSpPr/>
          <p:nvPr/>
        </p:nvSpPr>
        <p:spPr>
          <a:xfrm>
            <a:off x="3793210" y="6523247"/>
            <a:ext cx="31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err="1">
                <a:solidFill>
                  <a:srgbClr val="FF0000"/>
                </a:solidFill>
              </a:rPr>
              <a:t>www.anh-academy.org</a:t>
            </a:r>
            <a:r>
              <a:rPr lang="en-US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7716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filled with lots of fresh produce&#10;&#10;Description automatically generated">
            <a:extLst>
              <a:ext uri="{FF2B5EF4-FFF2-40B4-BE49-F238E27FC236}">
                <a16:creationId xmlns:a16="http://schemas.microsoft.com/office/drawing/2014/main" id="{904D511F-9EDA-4DA6-8A6D-52196FC8D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79" b="-2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1" name="Picture 10" descr="A sign on a pole on a city street&#10;&#10;Description automatically generated">
            <a:extLst>
              <a:ext uri="{FF2B5EF4-FFF2-40B4-BE49-F238E27FC236}">
                <a16:creationId xmlns:a16="http://schemas.microsoft.com/office/drawing/2014/main" id="{83E11536-F45D-410E-A000-8590FF546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8" r="-4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Picture 2" descr="A store filled with lots of produce&#10;&#10;Description automatically generated">
            <a:extLst>
              <a:ext uri="{FF2B5EF4-FFF2-40B4-BE49-F238E27FC236}">
                <a16:creationId xmlns:a16="http://schemas.microsoft.com/office/drawing/2014/main" id="{0C9313FE-F6AD-4968-84AC-8AFA41AF8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9" name="Picture 8" descr="A group of people sitting at a table in a restaurant&#10;&#10;Description automatically generated">
            <a:extLst>
              <a:ext uri="{FF2B5EF4-FFF2-40B4-BE49-F238E27FC236}">
                <a16:creationId xmlns:a16="http://schemas.microsoft.com/office/drawing/2014/main" id="{5744A45D-7B86-4FE2-ACCC-FC733E1101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3114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7" name="Picture 6" descr="A picture containing table, filled, food, can&#10;&#10;Description automatically generated">
            <a:extLst>
              <a:ext uri="{FF2B5EF4-FFF2-40B4-BE49-F238E27FC236}">
                <a16:creationId xmlns:a16="http://schemas.microsoft.com/office/drawing/2014/main" id="{BE0A5506-8F2A-4C86-BD1E-5764C473B4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79" r="20407" b="-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5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592714-8FBF-3E4B-AAA1-1AAA56E9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" y="566356"/>
            <a:ext cx="7606824" cy="50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6BC6C-6765-A34E-8A25-95B9E43B05AA}"/>
              </a:ext>
            </a:extLst>
          </p:cNvPr>
          <p:cNvSpPr/>
          <p:nvPr/>
        </p:nvSpPr>
        <p:spPr>
          <a:xfrm>
            <a:off x="8449056" y="719328"/>
            <a:ext cx="29382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767676"/>
                </a:solidFill>
                <a:latin typeface="inherit"/>
              </a:rPr>
              <a:t>Farming helped fuel the rise of civilizations, but it may also have given us less robust bones.</a:t>
            </a:r>
          </a:p>
          <a:p>
            <a:pPr fontAlgn="base"/>
            <a:endParaRPr lang="en-US" sz="3200" dirty="0">
              <a:solidFill>
                <a:srgbClr val="767676"/>
              </a:solidFill>
              <a:latin typeface="inherit"/>
            </a:endParaRPr>
          </a:p>
          <a:p>
            <a:pPr fontAlgn="base"/>
            <a:endParaRPr lang="en-US" sz="1600" dirty="0">
              <a:solidFill>
                <a:srgbClr val="767676"/>
              </a:solidFill>
              <a:latin typeface="inherit"/>
            </a:endParaRPr>
          </a:p>
          <a:p>
            <a:r>
              <a:rPr lang="en-US" sz="1600" i="1" dirty="0" err="1">
                <a:solidFill>
                  <a:srgbClr val="767676"/>
                </a:solidFill>
                <a:latin typeface="Helvetica" pitchFamily="2" charset="0"/>
              </a:rPr>
              <a:t>Leemage</a:t>
            </a:r>
            <a:r>
              <a:rPr lang="en-US" sz="1600" i="1" dirty="0">
                <a:solidFill>
                  <a:srgbClr val="767676"/>
                </a:solidFill>
                <a:latin typeface="Helvetica" pitchFamily="2" charset="0"/>
              </a:rPr>
              <a:t>/UIG via Getty Images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612CC3-C9B5-2E4F-B7E5-A21DED345B28}"/>
              </a:ext>
            </a:extLst>
          </p:cNvPr>
          <p:cNvSpPr/>
          <p:nvPr/>
        </p:nvSpPr>
        <p:spPr>
          <a:xfrm>
            <a:off x="172336" y="5645313"/>
            <a:ext cx="856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www.npr.org</a:t>
            </a:r>
            <a:r>
              <a:rPr lang="en-US" dirty="0"/>
              <a:t>/sections/health-shots/2014/12/22/372441550/when-humans-quit-hunting-and-gathering-their-bones-got-wimpy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FEC341-C285-2848-B7DA-426C45077E79}"/>
              </a:ext>
            </a:extLst>
          </p:cNvPr>
          <p:cNvSpPr/>
          <p:nvPr/>
        </p:nvSpPr>
        <p:spPr>
          <a:xfrm>
            <a:off x="682752" y="149578"/>
            <a:ext cx="8936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333333"/>
                </a:solidFill>
                <a:latin typeface="Gotham SSm"/>
              </a:rPr>
              <a:t>When Humans Quit Hunting And Gathering, Their Bones Got Wimpy</a:t>
            </a:r>
            <a:endParaRPr lang="en-US" b="0" i="0" dirty="0">
              <a:solidFill>
                <a:srgbClr val="333333"/>
              </a:solidFill>
              <a:effectLst/>
              <a:latin typeface="Gotham SSm"/>
            </a:endParaRPr>
          </a:p>
        </p:txBody>
      </p:sp>
    </p:spTree>
    <p:extLst>
      <p:ext uri="{BB962C8B-B14F-4D97-AF65-F5344CB8AC3E}">
        <p14:creationId xmlns:p14="http://schemas.microsoft.com/office/powerpoint/2010/main" val="276043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9878-1E31-4F76-B618-6CE9EAEF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14" y="53907"/>
            <a:ext cx="4067033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FOOD 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69656-5970-4D06-8027-8D81E134A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7390" y="4081920"/>
            <a:ext cx="5992610" cy="152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When choosing which foods to eat- availability, affordability, convenience, and desirability of foods in certain settings influences our decision-making. </a:t>
            </a:r>
          </a:p>
        </p:txBody>
      </p:sp>
      <p:pic>
        <p:nvPicPr>
          <p:cNvPr id="22" name="Picture 21" descr="A picture containing game&#10;&#10;Description automatically generated">
            <a:extLst>
              <a:ext uri="{FF2B5EF4-FFF2-40B4-BE49-F238E27FC236}">
                <a16:creationId xmlns:a16="http://schemas.microsoft.com/office/drawing/2014/main" id="{4B5B3308-3996-41C2-BBB4-6708F797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64" y="1581151"/>
            <a:ext cx="11153897" cy="23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{8FD5B554-9F1E-AF4F-B526-AFDFE43BE71A}tf10001077</Template>
  <TotalTime>5444</TotalTime>
  <Words>440</Words>
  <Application>Microsoft Macintosh PowerPoint</Application>
  <PresentationFormat>Widescreen</PresentationFormat>
  <Paragraphs>48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Baskerville</vt:lpstr>
      <vt:lpstr>Calibri</vt:lpstr>
      <vt:lpstr>Century Gothic</vt:lpstr>
      <vt:lpstr>Gotham SSm</vt:lpstr>
      <vt:lpstr>Helvetica</vt:lpstr>
      <vt:lpstr>Impact</vt:lpstr>
      <vt:lpstr>inherit</vt:lpstr>
      <vt:lpstr>Symbol</vt:lpstr>
      <vt:lpstr>Main Event</vt:lpstr>
      <vt:lpstr>PowerPoint Presentation</vt:lpstr>
      <vt:lpstr>PowerPoint Presentation</vt:lpstr>
      <vt:lpstr>Advancing Healthy and Sustainable Diets for All</vt:lpstr>
      <vt:lpstr>Lesson 8: Food Environments</vt:lpstr>
      <vt:lpstr>First</vt:lpstr>
      <vt:lpstr>PowerPoint Presentation</vt:lpstr>
      <vt:lpstr>PowerPoint Presentation</vt:lpstr>
      <vt:lpstr>PowerPoint Presentation</vt:lpstr>
      <vt:lpstr>THE FOOD ENVIRONMENT</vt:lpstr>
      <vt:lpstr>Grocery shopping</vt:lpstr>
      <vt:lpstr>PowerPoint Presentation</vt:lpstr>
      <vt:lpstr>PowerPoint Presentation</vt:lpstr>
      <vt:lpstr>Eating OuT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REFLECTION AND GOAL SETTING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Healthy and Sustainable Diets for All</dc:title>
  <dc:creator>Erin Smith</dc:creator>
  <cp:lastModifiedBy>Microsoft Office User</cp:lastModifiedBy>
  <cp:revision>28</cp:revision>
  <dcterms:created xsi:type="dcterms:W3CDTF">2020-01-29T04:40:00Z</dcterms:created>
  <dcterms:modified xsi:type="dcterms:W3CDTF">2021-02-25T03:55:40Z</dcterms:modified>
</cp:coreProperties>
</file>