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30"/>
  </p:notesMasterIdLst>
  <p:sldIdLst>
    <p:sldId id="256" r:id="rId2"/>
    <p:sldId id="257" r:id="rId3"/>
    <p:sldId id="286" r:id="rId4"/>
    <p:sldId id="287" r:id="rId5"/>
    <p:sldId id="268" r:id="rId6"/>
    <p:sldId id="267" r:id="rId7"/>
    <p:sldId id="276" r:id="rId8"/>
    <p:sldId id="277" r:id="rId9"/>
    <p:sldId id="278" r:id="rId10"/>
    <p:sldId id="279" r:id="rId11"/>
    <p:sldId id="280" r:id="rId12"/>
    <p:sldId id="259" r:id="rId13"/>
    <p:sldId id="285" r:id="rId14"/>
    <p:sldId id="260" r:id="rId15"/>
    <p:sldId id="262" r:id="rId16"/>
    <p:sldId id="263" r:id="rId17"/>
    <p:sldId id="274" r:id="rId18"/>
    <p:sldId id="275" r:id="rId19"/>
    <p:sldId id="281" r:id="rId20"/>
    <p:sldId id="283" r:id="rId21"/>
    <p:sldId id="284" r:id="rId22"/>
    <p:sldId id="282" r:id="rId23"/>
    <p:sldId id="265" r:id="rId24"/>
    <p:sldId id="269" r:id="rId25"/>
    <p:sldId id="270" r:id="rId26"/>
    <p:sldId id="272" r:id="rId27"/>
    <p:sldId id="273" r:id="rId28"/>
    <p:sldId id="27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3" autoAdjust="0"/>
    <p:restoredTop sz="94660"/>
  </p:normalViewPr>
  <p:slideViewPr>
    <p:cSldViewPr snapToGrid="0">
      <p:cViewPr>
        <p:scale>
          <a:sx n="86" d="100"/>
          <a:sy n="86" d="100"/>
        </p:scale>
        <p:origin x="1136"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DAEEE-2160-714D-8044-55EB41B16BD1}" type="datetimeFigureOut">
              <a:rPr lang="en-US" smtClean="0"/>
              <a:t>10/29/20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DF6F59-7003-AD4E-BD6B-B9524D03AF79}" type="slidenum">
              <a:rPr lang="en-US" smtClean="0"/>
              <a:t>‹#›</a:t>
            </a:fld>
            <a:endParaRPr lang="en-US"/>
          </a:p>
        </p:txBody>
      </p:sp>
    </p:spTree>
    <p:extLst>
      <p:ext uri="{BB962C8B-B14F-4D97-AF65-F5344CB8AC3E}">
        <p14:creationId xmlns:p14="http://schemas.microsoft.com/office/powerpoint/2010/main" val="1913528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84DA70-C731-4C70-880D-CCD4705E623C}" type="datetime1">
              <a:rPr lang="en-US" smtClean="0"/>
              <a:t>10/29/20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2A279-0833-481D-8C56-F67FD0AC6C50}" type="datetime1">
              <a:rPr lang="en-US" smtClean="0"/>
              <a:t>10/29/20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87DA83-5663-4C9C-B9AA-0B40A3DAFF81}" type="datetime1">
              <a:rPr lang="en-US" smtClean="0"/>
              <a:t>10/29/20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E1D723-8F53-4F53-90B0-1982A396982E}" type="datetime1">
              <a:rPr lang="en-US" smtClean="0"/>
              <a:t>10/29/20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669AF7-7BEB-44E4-9852-375E34362B5B}" type="datetime1">
              <a:rPr lang="en-US" smtClean="0"/>
              <a:t>10/29/20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AAC38D-0552-4C82-B593-E6124DFADBE2}" type="datetime1">
              <a:rPr lang="en-US" smtClean="0"/>
              <a:t>10/29/20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DF0F1C-5577-4ACB-BB62-DF8F3C494C7E}" type="datetime1">
              <a:rPr lang="en-US" smtClean="0"/>
              <a:t>10/29/20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75B394-D9F9-4F0C-B15D-605F45CB9E9F}" type="datetime1">
              <a:rPr lang="en-US" smtClean="0"/>
              <a:t>10/29/20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667345-2558-425A-8533-9BFDBCE15005}" type="datetime1">
              <a:rPr lang="en-US" smtClean="0"/>
              <a:t>10/29/20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BEA474-078D-4E9B-9B14-09A87B19DC46}" type="datetime1">
              <a:rPr lang="en-US" smtClean="0"/>
              <a:t>10/29/20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07D986-8816-4272-A432-0437A28A9828}" type="datetime1">
              <a:rPr lang="en-US" smtClean="0"/>
              <a:t>10/29/20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6E202-B606-4609-B914-27C9371A1F6D}" type="datetime1">
              <a:rPr lang="en-US" smtClean="0"/>
              <a:t>10/29/20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1314591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s://www.goodreads.com/work/quotes/40096730" TargetMode="External"/><Relationship Id="rId3" Type="http://schemas.openxmlformats.org/officeDocument/2006/relationships/image" Target="../media/image1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s://www.goodreads.com/work/quotes/40096730" TargetMode="External"/><Relationship Id="rId3" Type="http://schemas.openxmlformats.org/officeDocument/2006/relationships/image" Target="../media/image1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8415435-1DE8-4B02-8DAC-A0985174AAA6}"/>
              </a:ext>
            </a:extLst>
          </p:cNvPr>
          <p:cNvPicPr>
            <a:picLocks noChangeAspect="1"/>
          </p:cNvPicPr>
          <p:nvPr/>
        </p:nvPicPr>
        <p:blipFill rotWithShape="1">
          <a:blip r:embed="rId2">
            <a:alphaModFix amt="35000"/>
          </a:blip>
          <a:srcRect t="12652" b="22319"/>
          <a:stretch/>
        </p:blipFill>
        <p:spPr>
          <a:xfrm>
            <a:off x="20" y="10"/>
            <a:ext cx="12191980" cy="6857990"/>
          </a:xfrm>
          <a:prstGeom prst="rect">
            <a:avLst/>
          </a:prstGeom>
        </p:spPr>
      </p:pic>
      <p:sp>
        <p:nvSpPr>
          <p:cNvPr id="2" name="Title 1">
            <a:extLst>
              <a:ext uri="{FF2B5EF4-FFF2-40B4-BE49-F238E27FC236}">
                <a16:creationId xmlns="" xmlns:a16="http://schemas.microsoft.com/office/drawing/2014/main" id="{E281A061-1B4E-4646-A797-27E5F1FAAD25}"/>
              </a:ext>
            </a:extLst>
          </p:cNvPr>
          <p:cNvSpPr>
            <a:spLocks noGrp="1"/>
          </p:cNvSpPr>
          <p:nvPr>
            <p:ph type="ctrTitle"/>
          </p:nvPr>
        </p:nvSpPr>
        <p:spPr/>
        <p:txBody>
          <a:bodyPr>
            <a:normAutofit/>
          </a:bodyPr>
          <a:lstStyle/>
          <a:p>
            <a:r>
              <a:rPr lang="en-US">
                <a:solidFill>
                  <a:srgbClr val="FFFFFF"/>
                </a:solidFill>
              </a:rPr>
              <a:t>Advancing Healthy and Sustainable Diets for All</a:t>
            </a:r>
          </a:p>
        </p:txBody>
      </p:sp>
      <p:sp>
        <p:nvSpPr>
          <p:cNvPr id="3" name="Subtitle 2">
            <a:extLst>
              <a:ext uri="{FF2B5EF4-FFF2-40B4-BE49-F238E27FC236}">
                <a16:creationId xmlns="" xmlns:a16="http://schemas.microsoft.com/office/drawing/2014/main" id="{87F98AD6-DF50-4EE7-963A-9BB56FF0594C}"/>
              </a:ext>
            </a:extLst>
          </p:cNvPr>
          <p:cNvSpPr>
            <a:spLocks noGrp="1"/>
          </p:cNvSpPr>
          <p:nvPr>
            <p:ph type="subTitle" idx="1"/>
          </p:nvPr>
        </p:nvSpPr>
        <p:spPr/>
        <p:txBody>
          <a:bodyPr>
            <a:normAutofit/>
          </a:bodyPr>
          <a:lstStyle/>
          <a:p>
            <a:r>
              <a:rPr lang="en-US" sz="4000" dirty="0">
                <a:solidFill>
                  <a:srgbClr val="FFFFFF"/>
                </a:solidFill>
              </a:rPr>
              <a:t>Lesson 2: Mindful eating</a:t>
            </a:r>
          </a:p>
        </p:txBody>
      </p:sp>
    </p:spTree>
    <p:extLst>
      <p:ext uri="{BB962C8B-B14F-4D97-AF65-F5344CB8AC3E}">
        <p14:creationId xmlns:p14="http://schemas.microsoft.com/office/powerpoint/2010/main" val="378272316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374" y="0"/>
            <a:ext cx="10972800" cy="6858000"/>
          </a:xfrm>
          <a:prstGeom prst="rect">
            <a:avLst/>
          </a:prstGeom>
        </p:spPr>
      </p:pic>
    </p:spTree>
    <p:extLst>
      <p:ext uri="{BB962C8B-B14F-4D97-AF65-F5344CB8AC3E}">
        <p14:creationId xmlns:p14="http://schemas.microsoft.com/office/powerpoint/2010/main" val="1071304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109" y="987425"/>
            <a:ext cx="11175279" cy="4873625"/>
          </a:xfrm>
        </p:spPr>
        <p:txBody>
          <a:bodyPr/>
          <a:lstStyle/>
          <a:p>
            <a:r>
              <a:rPr lang="en-US" dirty="0" smtClean="0"/>
              <a:t>Smudging</a:t>
            </a:r>
          </a:p>
          <a:p>
            <a:r>
              <a:rPr lang="en-US" dirty="0" smtClean="0"/>
              <a:t>Drumming</a:t>
            </a:r>
          </a:p>
          <a:p>
            <a:r>
              <a:rPr lang="en-US" dirty="0" smtClean="0"/>
              <a:t>Flute playing</a:t>
            </a:r>
          </a:p>
          <a:p>
            <a:r>
              <a:rPr lang="en-US" dirty="0" smtClean="0"/>
              <a:t>Nature walks</a:t>
            </a:r>
          </a:p>
          <a:p>
            <a:r>
              <a:rPr lang="en-US" dirty="0" smtClean="0"/>
              <a:t>Building a fire</a:t>
            </a:r>
          </a:p>
          <a:p>
            <a:r>
              <a:rPr lang="en-US" dirty="0" smtClean="0"/>
              <a:t>Harvesting wild foods</a:t>
            </a:r>
          </a:p>
          <a:p>
            <a:r>
              <a:rPr lang="en-US" smtClean="0"/>
              <a:t>Showing gratitude</a:t>
            </a:r>
          </a:p>
          <a:p>
            <a:r>
              <a:rPr lang="en-US" dirty="0" smtClean="0"/>
              <a:t>Fire gazing</a:t>
            </a:r>
            <a:endParaRPr lang="en-US" dirty="0"/>
          </a:p>
        </p:txBody>
      </p:sp>
    </p:spTree>
    <p:extLst>
      <p:ext uri="{BB962C8B-B14F-4D97-AF65-F5344CB8AC3E}">
        <p14:creationId xmlns:p14="http://schemas.microsoft.com/office/powerpoint/2010/main" val="1971639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7F45BB-5267-4C31-ADE8-3CCE95CD030C}"/>
              </a:ext>
            </a:extLst>
          </p:cNvPr>
          <p:cNvSpPr>
            <a:spLocks noGrp="1"/>
          </p:cNvSpPr>
          <p:nvPr>
            <p:ph type="title"/>
          </p:nvPr>
        </p:nvSpPr>
        <p:spPr/>
        <p:txBody>
          <a:bodyPr/>
          <a:lstStyle/>
          <a:p>
            <a:r>
              <a:rPr lang="en-US" dirty="0" smtClean="0"/>
              <a:t>What is mindful eating?</a:t>
            </a:r>
            <a:endParaRPr lang="en-US" dirty="0"/>
          </a:p>
        </p:txBody>
      </p:sp>
      <p:pic>
        <p:nvPicPr>
          <p:cNvPr id="8" name="Content Placeholder 7" descr="A picture containing indoor, woman, using, phone&#10;&#10;Description automatically generated">
            <a:extLst>
              <a:ext uri="{FF2B5EF4-FFF2-40B4-BE49-F238E27FC236}">
                <a16:creationId xmlns="" xmlns:a16="http://schemas.microsoft.com/office/drawing/2014/main" id="{28D34415-D1D1-4EE8-9622-3FA468A583A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19992" y="2171701"/>
            <a:ext cx="4656128" cy="3075306"/>
          </a:xfrm>
        </p:spPr>
      </p:pic>
      <p:sp>
        <p:nvSpPr>
          <p:cNvPr id="6" name="Content Placeholder 5">
            <a:extLst>
              <a:ext uri="{FF2B5EF4-FFF2-40B4-BE49-F238E27FC236}">
                <a16:creationId xmlns="" xmlns:a16="http://schemas.microsoft.com/office/drawing/2014/main" id="{9DC36D6D-8543-4B0A-95C2-2C719D3E4EFA}"/>
              </a:ext>
            </a:extLst>
          </p:cNvPr>
          <p:cNvSpPr>
            <a:spLocks noGrp="1"/>
          </p:cNvSpPr>
          <p:nvPr>
            <p:ph sz="quarter" idx="4"/>
          </p:nvPr>
        </p:nvSpPr>
        <p:spPr>
          <a:xfrm>
            <a:off x="6096000" y="2171700"/>
            <a:ext cx="5059680" cy="3771899"/>
          </a:xfrm>
        </p:spPr>
        <p:txBody>
          <a:bodyPr>
            <a:normAutofit lnSpcReduction="10000"/>
          </a:bodyPr>
          <a:lstStyle/>
          <a:p>
            <a:r>
              <a:rPr lang="en-US" dirty="0" smtClean="0"/>
              <a:t>Intuitive eating</a:t>
            </a:r>
          </a:p>
          <a:p>
            <a:r>
              <a:rPr lang="en-US" dirty="0" smtClean="0"/>
              <a:t>Goal is to foster a healthy relationship with foods</a:t>
            </a:r>
          </a:p>
          <a:p>
            <a:r>
              <a:rPr lang="en-US" dirty="0" smtClean="0"/>
              <a:t>We are making dozens of food decisions every day - but we are only aware of a few of them</a:t>
            </a:r>
          </a:p>
          <a:p>
            <a:r>
              <a:rPr lang="en-US" dirty="0" smtClean="0"/>
              <a:t>By bringing awareness to these decisions, we can have more healthy relationship with foods</a:t>
            </a:r>
            <a:endParaRPr lang="en-US" dirty="0"/>
          </a:p>
        </p:txBody>
      </p:sp>
    </p:spTree>
    <p:extLst>
      <p:ext uri="{BB962C8B-B14F-4D97-AF65-F5344CB8AC3E}">
        <p14:creationId xmlns:p14="http://schemas.microsoft.com/office/powerpoint/2010/main" val="2859561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889000"/>
            <a:ext cx="10160000" cy="5080000"/>
          </a:xfrm>
          <a:prstGeom prst="rect">
            <a:avLst/>
          </a:prstGeom>
        </p:spPr>
      </p:pic>
    </p:spTree>
    <p:extLst>
      <p:ext uri="{BB962C8B-B14F-4D97-AF65-F5344CB8AC3E}">
        <p14:creationId xmlns:p14="http://schemas.microsoft.com/office/powerpoint/2010/main" val="142850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296735-FEF2-45E3-8A08-8776A3782EDB}"/>
              </a:ext>
            </a:extLst>
          </p:cNvPr>
          <p:cNvSpPr>
            <a:spLocks noGrp="1"/>
          </p:cNvSpPr>
          <p:nvPr>
            <p:ph type="title"/>
          </p:nvPr>
        </p:nvSpPr>
        <p:spPr/>
        <p:txBody>
          <a:bodyPr/>
          <a:lstStyle/>
          <a:p>
            <a:r>
              <a:rPr lang="en-US"/>
              <a:t>THE CASE FOR MINDFUL EATING</a:t>
            </a:r>
            <a:endParaRPr lang="en-US" dirty="0"/>
          </a:p>
        </p:txBody>
      </p:sp>
      <p:sp>
        <p:nvSpPr>
          <p:cNvPr id="3" name="Content Placeholder 2">
            <a:extLst>
              <a:ext uri="{FF2B5EF4-FFF2-40B4-BE49-F238E27FC236}">
                <a16:creationId xmlns="" xmlns:a16="http://schemas.microsoft.com/office/drawing/2014/main" id="{67EA2129-9B9B-4ABF-AB6E-0223B1D1F425}"/>
              </a:ext>
            </a:extLst>
          </p:cNvPr>
          <p:cNvSpPr>
            <a:spLocks noGrp="1"/>
          </p:cNvSpPr>
          <p:nvPr>
            <p:ph sz="half" idx="1"/>
          </p:nvPr>
        </p:nvSpPr>
        <p:spPr/>
        <p:txBody>
          <a:bodyPr>
            <a:normAutofit lnSpcReduction="10000"/>
          </a:bodyPr>
          <a:lstStyle/>
          <a:p>
            <a:r>
              <a:rPr lang="en-US" sz="2400" dirty="0"/>
              <a:t>RESTRICTIVE DIETS DON’T WORK!!!</a:t>
            </a:r>
            <a:r>
              <a:rPr lang="en-US" sz="2400" baseline="30000" dirty="0"/>
              <a:t> 2</a:t>
            </a:r>
            <a:endParaRPr lang="en-US" sz="2400" dirty="0"/>
          </a:p>
          <a:p>
            <a:pPr marL="0" indent="0">
              <a:buNone/>
            </a:pPr>
            <a:r>
              <a:rPr lang="en-US" dirty="0"/>
              <a:t>About 95% of people who lose weight by dieting will regain it in 1 to 5 years.</a:t>
            </a:r>
          </a:p>
          <a:p>
            <a:pPr marL="0" indent="0">
              <a:buNone/>
            </a:pPr>
            <a:r>
              <a:rPr lang="en-US" sz="2400" dirty="0"/>
              <a:t>Fad diets can limit essential nutrients.</a:t>
            </a:r>
          </a:p>
          <a:p>
            <a:pPr marL="0" indent="0">
              <a:buNone/>
            </a:pPr>
            <a:r>
              <a:rPr lang="en-US" sz="2400" dirty="0"/>
              <a:t>Fad diets can lead to disordered eating behaviors. </a:t>
            </a:r>
            <a:endParaRPr lang="en-US" sz="2400" dirty="0" smtClean="0"/>
          </a:p>
          <a:p>
            <a:pPr marL="0" indent="0">
              <a:buNone/>
            </a:pPr>
            <a:r>
              <a:rPr lang="en-US" sz="2400" b="1" i="1" dirty="0" smtClean="0"/>
              <a:t>Mindful eating is not just how much to eat – but also what we are eating and not eating (food waste) </a:t>
            </a:r>
            <a:r>
              <a:rPr lang="en-US" sz="2400" dirty="0" smtClean="0"/>
              <a:t>– so our choices can support sustainability of people and the planet</a:t>
            </a:r>
            <a:endParaRPr lang="en-US" sz="2400" dirty="0"/>
          </a:p>
          <a:p>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0339" y="1825625"/>
            <a:ext cx="3916017" cy="3916017"/>
          </a:xfrm>
          <a:prstGeom prst="rect">
            <a:avLst/>
          </a:prstGeom>
        </p:spPr>
      </p:pic>
    </p:spTree>
    <p:extLst>
      <p:ext uri="{BB962C8B-B14F-4D97-AF65-F5344CB8AC3E}">
        <p14:creationId xmlns:p14="http://schemas.microsoft.com/office/powerpoint/2010/main" val="4029042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DE6D61-74AF-48D0-95AD-FF3B14450E97}"/>
              </a:ext>
            </a:extLst>
          </p:cNvPr>
          <p:cNvSpPr>
            <a:spLocks noGrp="1"/>
          </p:cNvSpPr>
          <p:nvPr>
            <p:ph type="title"/>
          </p:nvPr>
        </p:nvSpPr>
        <p:spPr>
          <a:xfrm>
            <a:off x="643467" y="516835"/>
            <a:ext cx="3448259" cy="1666501"/>
          </a:xfrm>
        </p:spPr>
        <p:txBody>
          <a:bodyPr vert="horz" lIns="91440" tIns="45720" rIns="91440" bIns="45720" rtlCol="0" anchor="b">
            <a:normAutofit/>
          </a:bodyPr>
          <a:lstStyle/>
          <a:p>
            <a:pPr>
              <a:lnSpc>
                <a:spcPct val="90000"/>
              </a:lnSpc>
            </a:pPr>
            <a:r>
              <a:rPr lang="en-US" sz="4000" dirty="0">
                <a:solidFill>
                  <a:srgbClr val="FFFFFF"/>
                </a:solidFill>
              </a:rPr>
              <a:t>The Mindful Eating Plate</a:t>
            </a:r>
          </a:p>
        </p:txBody>
      </p:sp>
      <p:pic>
        <p:nvPicPr>
          <p:cNvPr id="6" name="Content Placeholder 5" descr="A picture containing food, fruit&#10;&#10;Description automatically generated">
            <a:extLst>
              <a:ext uri="{FF2B5EF4-FFF2-40B4-BE49-F238E27FC236}">
                <a16:creationId xmlns="" xmlns:a16="http://schemas.microsoft.com/office/drawing/2014/main" id="{879CD83D-DD33-43D8-86CB-0A1F9320AE99}"/>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1" b="2430"/>
          <a:stretch/>
        </p:blipFill>
        <p:spPr>
          <a:xfrm>
            <a:off x="4654296" y="10"/>
            <a:ext cx="7537703" cy="6857990"/>
          </a:xfrm>
          <a:prstGeom prst="rect">
            <a:avLst/>
          </a:prstGeom>
        </p:spPr>
      </p:pic>
      <p:sp>
        <p:nvSpPr>
          <p:cNvPr id="4" name="Content Placeholder 3">
            <a:extLst>
              <a:ext uri="{FF2B5EF4-FFF2-40B4-BE49-F238E27FC236}">
                <a16:creationId xmlns="" xmlns:a16="http://schemas.microsoft.com/office/drawing/2014/main" id="{28E9E2A8-1073-42A4-90B7-276F2D800E47}"/>
              </a:ext>
            </a:extLst>
          </p:cNvPr>
          <p:cNvSpPr>
            <a:spLocks noGrp="1"/>
          </p:cNvSpPr>
          <p:nvPr>
            <p:ph sz="half" idx="2"/>
          </p:nvPr>
        </p:nvSpPr>
        <p:spPr>
          <a:xfrm>
            <a:off x="643467" y="2546224"/>
            <a:ext cx="3448259" cy="3870905"/>
          </a:xfrm>
        </p:spPr>
        <p:txBody>
          <a:bodyPr vert="horz" lIns="0" tIns="45720" rIns="0" bIns="45720" rtlCol="0">
            <a:normAutofit fontScale="92500" lnSpcReduction="10000"/>
          </a:bodyPr>
          <a:lstStyle/>
          <a:p>
            <a:pPr>
              <a:lnSpc>
                <a:spcPct val="100000"/>
              </a:lnSpc>
            </a:pPr>
            <a:r>
              <a:rPr lang="en-US" sz="1800" dirty="0">
                <a:solidFill>
                  <a:srgbClr val="FFFFFF"/>
                </a:solidFill>
              </a:rPr>
              <a:t>Core concepts of mindful eating:</a:t>
            </a:r>
          </a:p>
          <a:p>
            <a:pPr>
              <a:lnSpc>
                <a:spcPct val="100000"/>
              </a:lnSpc>
            </a:pPr>
            <a:r>
              <a:rPr lang="en-US" sz="1800" dirty="0">
                <a:solidFill>
                  <a:srgbClr val="FFFFFF"/>
                </a:solidFill>
              </a:rPr>
              <a:t>1) Observe hunger </a:t>
            </a:r>
            <a:r>
              <a:rPr lang="en-US" sz="1800" dirty="0" smtClean="0">
                <a:solidFill>
                  <a:srgbClr val="FFFFFF"/>
                </a:solidFill>
              </a:rPr>
              <a:t>cues – rate your hunger on a scale - eat when your body tells you</a:t>
            </a:r>
            <a:endParaRPr lang="en-US" sz="1800" dirty="0">
              <a:solidFill>
                <a:srgbClr val="FFFFFF"/>
              </a:solidFill>
            </a:endParaRPr>
          </a:p>
          <a:p>
            <a:pPr>
              <a:lnSpc>
                <a:spcPct val="100000"/>
              </a:lnSpc>
            </a:pPr>
            <a:r>
              <a:rPr lang="en-US" sz="1800" dirty="0">
                <a:solidFill>
                  <a:srgbClr val="FFFFFF"/>
                </a:solidFill>
              </a:rPr>
              <a:t>2) Savor flavors and </a:t>
            </a:r>
            <a:r>
              <a:rPr lang="en-US" sz="1800" dirty="0" smtClean="0">
                <a:solidFill>
                  <a:srgbClr val="FFFFFF"/>
                </a:solidFill>
              </a:rPr>
              <a:t>textures - helps you be present with your food so you can feel cues of not being hungry</a:t>
            </a:r>
            <a:endParaRPr lang="en-US" sz="1800" dirty="0">
              <a:solidFill>
                <a:srgbClr val="FFFFFF"/>
              </a:solidFill>
            </a:endParaRPr>
          </a:p>
          <a:p>
            <a:pPr>
              <a:lnSpc>
                <a:spcPct val="100000"/>
              </a:lnSpc>
            </a:pPr>
            <a:r>
              <a:rPr lang="en-US" sz="1800" dirty="0">
                <a:solidFill>
                  <a:srgbClr val="FFFFFF"/>
                </a:solidFill>
              </a:rPr>
              <a:t>3) Be aware of your eating behaviors</a:t>
            </a:r>
          </a:p>
          <a:p>
            <a:pPr>
              <a:lnSpc>
                <a:spcPct val="100000"/>
              </a:lnSpc>
            </a:pPr>
            <a:r>
              <a:rPr lang="en-US" sz="1800" dirty="0">
                <a:solidFill>
                  <a:srgbClr val="FFFFFF"/>
                </a:solidFill>
              </a:rPr>
              <a:t>4) Do this WITHOUT </a:t>
            </a:r>
            <a:r>
              <a:rPr lang="en-US" sz="1800" dirty="0" smtClean="0">
                <a:solidFill>
                  <a:srgbClr val="FFFFFF"/>
                </a:solidFill>
              </a:rPr>
              <a:t>judgement – eat the foods you enjoy slowly </a:t>
            </a:r>
            <a:endParaRPr lang="en-US" sz="1800" dirty="0">
              <a:solidFill>
                <a:srgbClr val="FFFFFF"/>
              </a:solidFill>
            </a:endParaRPr>
          </a:p>
          <a:p>
            <a:pPr>
              <a:lnSpc>
                <a:spcPct val="100000"/>
              </a:lnSpc>
            </a:pPr>
            <a:r>
              <a:rPr lang="en-US" sz="1800" dirty="0">
                <a:solidFill>
                  <a:srgbClr val="FFFFFF"/>
                </a:solidFill>
              </a:rPr>
              <a:t>5) Be present when you </a:t>
            </a:r>
            <a:r>
              <a:rPr lang="en-US" sz="1800" dirty="0" smtClean="0">
                <a:solidFill>
                  <a:srgbClr val="FFFFFF"/>
                </a:solidFill>
              </a:rPr>
              <a:t>eat – take pauses between bites</a:t>
            </a:r>
            <a:endParaRPr lang="en-US" sz="1800" dirty="0">
              <a:solidFill>
                <a:srgbClr val="FFFFFF"/>
              </a:solidFill>
            </a:endParaRPr>
          </a:p>
        </p:txBody>
      </p:sp>
    </p:spTree>
    <p:extLst>
      <p:ext uri="{BB962C8B-B14F-4D97-AF65-F5344CB8AC3E}">
        <p14:creationId xmlns:p14="http://schemas.microsoft.com/office/powerpoint/2010/main" val="187185544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0BE338-C027-4758-A920-8D9A65CB8F44}"/>
              </a:ext>
            </a:extLst>
          </p:cNvPr>
          <p:cNvSpPr>
            <a:spLocks noGrp="1"/>
          </p:cNvSpPr>
          <p:nvPr>
            <p:ph type="title"/>
          </p:nvPr>
        </p:nvSpPr>
        <p:spPr>
          <a:xfrm>
            <a:off x="8047939" y="640080"/>
            <a:ext cx="3659246" cy="2850320"/>
          </a:xfrm>
        </p:spPr>
        <p:txBody>
          <a:bodyPr vert="horz" lIns="91440" tIns="45720" rIns="91440" bIns="45720" rtlCol="0" anchor="b">
            <a:normAutofit/>
          </a:bodyPr>
          <a:lstStyle/>
          <a:p>
            <a:r>
              <a:rPr lang="en-US" sz="5000"/>
              <a:t>MINDFUL VS. MINDLESS EATING:</a:t>
            </a:r>
          </a:p>
        </p:txBody>
      </p:sp>
      <p:pic>
        <p:nvPicPr>
          <p:cNvPr id="6" name="Content Placeholder 5" descr="A screenshot of a cell phone&#10;&#10;Description automatically generated">
            <a:extLst>
              <a:ext uri="{FF2B5EF4-FFF2-40B4-BE49-F238E27FC236}">
                <a16:creationId xmlns="" xmlns:a16="http://schemas.microsoft.com/office/drawing/2014/main" id="{F7962E20-E30B-416E-87DF-1AE072813E6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716" r="520"/>
          <a:stretch/>
        </p:blipFill>
        <p:spPr>
          <a:xfrm>
            <a:off x="16" y="10"/>
            <a:ext cx="7556889" cy="6857990"/>
          </a:xfrm>
          <a:prstGeom prst="rect">
            <a:avLst/>
          </a:prstGeom>
        </p:spPr>
      </p:pic>
      <p:sp>
        <p:nvSpPr>
          <p:cNvPr id="4" name="Text Placeholder 3">
            <a:extLst>
              <a:ext uri="{FF2B5EF4-FFF2-40B4-BE49-F238E27FC236}">
                <a16:creationId xmlns="" xmlns:a16="http://schemas.microsoft.com/office/drawing/2014/main" id="{67A9610D-CC5A-40E6-8638-C044C50BD56C}"/>
              </a:ext>
            </a:extLst>
          </p:cNvPr>
          <p:cNvSpPr>
            <a:spLocks noGrp="1"/>
          </p:cNvSpPr>
          <p:nvPr>
            <p:ph type="body" sz="half" idx="2"/>
          </p:nvPr>
        </p:nvSpPr>
        <p:spPr>
          <a:xfrm>
            <a:off x="8047939" y="3812135"/>
            <a:ext cx="3659246" cy="1596655"/>
          </a:xfrm>
        </p:spPr>
        <p:txBody>
          <a:bodyPr vert="horz" lIns="91440" tIns="45720" rIns="91440" bIns="45720" rtlCol="0">
            <a:normAutofit/>
          </a:bodyPr>
          <a:lstStyle/>
          <a:p>
            <a:pPr>
              <a:lnSpc>
                <a:spcPct val="100000"/>
              </a:lnSpc>
            </a:pPr>
            <a:r>
              <a:rPr lang="en-US" cap="all" spc="200"/>
              <a:t>SIX COMMON PRACTICES</a:t>
            </a:r>
          </a:p>
        </p:txBody>
      </p:sp>
    </p:spTree>
    <p:extLst>
      <p:ext uri="{BB962C8B-B14F-4D97-AF65-F5344CB8AC3E}">
        <p14:creationId xmlns:p14="http://schemas.microsoft.com/office/powerpoint/2010/main" val="1907479040"/>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109" y="987425"/>
            <a:ext cx="11175279" cy="4873625"/>
          </a:xfrm>
        </p:spPr>
        <p:txBody>
          <a:bodyPr/>
          <a:lstStyle/>
          <a:p>
            <a:r>
              <a:rPr lang="en-US" dirty="0" smtClean="0"/>
              <a:t>Slow down eating by eating sitting down with family and community</a:t>
            </a:r>
          </a:p>
          <a:p>
            <a:r>
              <a:rPr lang="en-US" dirty="0" smtClean="0"/>
              <a:t>Share food and appreciate the food of others</a:t>
            </a:r>
          </a:p>
          <a:p>
            <a:r>
              <a:rPr lang="en-US" dirty="0" smtClean="0"/>
              <a:t>Plan your meals ahead of time and explore your food options. What needs to be eaten first to prevent spoiling?</a:t>
            </a:r>
          </a:p>
          <a:p>
            <a:r>
              <a:rPr lang="en-US" dirty="0" smtClean="0"/>
              <a:t>When preparing meals, avoid cherry picking different produce and product parts. Try to use as much of the whole produce and other edibles such as fish.</a:t>
            </a:r>
            <a:endParaRPr lang="en-US" dirty="0"/>
          </a:p>
        </p:txBody>
      </p:sp>
    </p:spTree>
    <p:extLst>
      <p:ext uri="{BB962C8B-B14F-4D97-AF65-F5344CB8AC3E}">
        <p14:creationId xmlns:p14="http://schemas.microsoft.com/office/powerpoint/2010/main" val="1608308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109" y="987425"/>
            <a:ext cx="11175279" cy="4873625"/>
          </a:xfrm>
        </p:spPr>
        <p:txBody>
          <a:bodyPr>
            <a:normAutofit/>
          </a:bodyPr>
          <a:lstStyle/>
          <a:p>
            <a:r>
              <a:rPr lang="en-US" dirty="0"/>
              <a:t>S</a:t>
            </a:r>
            <a:r>
              <a:rPr lang="en-US" dirty="0" smtClean="0"/>
              <a:t>tart your meal by observing the food and reflecting on its value.</a:t>
            </a:r>
          </a:p>
          <a:p>
            <a:r>
              <a:rPr lang="en-US" dirty="0" smtClean="0"/>
              <a:t>Take a few deep belly breaths and then start eating. </a:t>
            </a:r>
          </a:p>
          <a:p>
            <a:r>
              <a:rPr lang="en-US" dirty="0" smtClean="0"/>
              <a:t>Slowly chew your food and listen to your belly.</a:t>
            </a:r>
          </a:p>
          <a:p>
            <a:r>
              <a:rPr lang="en-US" dirty="0" smtClean="0"/>
              <a:t>Pause and reflect before throwing away food. </a:t>
            </a:r>
          </a:p>
          <a:p>
            <a:r>
              <a:rPr lang="en-US" dirty="0" smtClean="0"/>
              <a:t>Brainstorm if there are other uses for this food. Some foods may be economically cheap and feel easy to throw away, while representing an expensive cost to the environment. </a:t>
            </a:r>
          </a:p>
          <a:p>
            <a:r>
              <a:rPr lang="en-US" dirty="0" smtClean="0"/>
              <a:t>Can you invite friends over to have a leftovers pot luck? Can you compost the food waste?</a:t>
            </a:r>
            <a:endParaRPr lang="en-US" dirty="0"/>
          </a:p>
        </p:txBody>
      </p:sp>
    </p:spTree>
    <p:extLst>
      <p:ext uri="{BB962C8B-B14F-4D97-AF65-F5344CB8AC3E}">
        <p14:creationId xmlns:p14="http://schemas.microsoft.com/office/powerpoint/2010/main" val="969567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109" y="987425"/>
            <a:ext cx="11175279" cy="4873625"/>
          </a:xfrm>
        </p:spPr>
        <p:txBody>
          <a:bodyPr>
            <a:normAutofit/>
          </a:bodyPr>
          <a:lstStyle/>
          <a:p>
            <a:r>
              <a:rPr lang="en-US" dirty="0"/>
              <a:t>“Don’t chew your worries, your fear, or your anger. If you chew your planning and your anxiety, it’s difficult to feel grateful for each piece of food. Just chew your food.” </a:t>
            </a:r>
            <a:endParaRPr lang="en-US" dirty="0" smtClean="0"/>
          </a:p>
          <a:p>
            <a:r>
              <a:rPr lang="en-US" dirty="0" smtClean="0"/>
              <a:t>― </a:t>
            </a:r>
            <a:r>
              <a:rPr lang="en-US" dirty="0" err="1"/>
              <a:t>Thich</a:t>
            </a:r>
            <a:r>
              <a:rPr lang="en-US" dirty="0"/>
              <a:t> </a:t>
            </a:r>
            <a:r>
              <a:rPr lang="en-US" dirty="0" err="1"/>
              <a:t>Nhat</a:t>
            </a:r>
            <a:r>
              <a:rPr lang="en-US" dirty="0"/>
              <a:t> Hanh, How to Eat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2804" y="2484783"/>
            <a:ext cx="2423994" cy="3637722"/>
          </a:xfrm>
          <a:prstGeom prst="rect">
            <a:avLst/>
          </a:prstGeom>
        </p:spPr>
      </p:pic>
    </p:spTree>
    <p:extLst>
      <p:ext uri="{BB962C8B-B14F-4D97-AF65-F5344CB8AC3E}">
        <p14:creationId xmlns:p14="http://schemas.microsoft.com/office/powerpoint/2010/main" val="208900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2C4C259E-3E08-4836-ABDF-FC20BF41F216}"/>
              </a:ext>
            </a:extLst>
          </p:cNvPr>
          <p:cNvGrpSpPr/>
          <p:nvPr/>
        </p:nvGrpSpPr>
        <p:grpSpPr>
          <a:xfrm>
            <a:off x="4626351" y="423382"/>
            <a:ext cx="6832212" cy="1629736"/>
            <a:chOff x="0" y="121544"/>
            <a:chExt cx="6832212" cy="1629736"/>
          </a:xfrm>
        </p:grpSpPr>
        <p:sp>
          <p:nvSpPr>
            <p:cNvPr id="4" name="Rectangle: Rounded Corners 3">
              <a:extLst>
                <a:ext uri="{FF2B5EF4-FFF2-40B4-BE49-F238E27FC236}">
                  <a16:creationId xmlns="" xmlns:a16="http://schemas.microsoft.com/office/drawing/2014/main" id="{3E51A0BE-B1BE-4196-96D0-78E3BEE0E584}"/>
                </a:ext>
              </a:extLst>
            </p:cNvPr>
            <p:cNvSpPr/>
            <p:nvPr/>
          </p:nvSpPr>
          <p:spPr>
            <a:xfrm>
              <a:off x="0" y="121544"/>
              <a:ext cx="6832212" cy="1629736"/>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 name="Rectangle: Rounded Corners 4">
              <a:extLst>
                <a:ext uri="{FF2B5EF4-FFF2-40B4-BE49-F238E27FC236}">
                  <a16:creationId xmlns="" xmlns:a16="http://schemas.microsoft.com/office/drawing/2014/main" id="{F47A1B2C-1B59-4C6E-8323-F600B8BDDA42}"/>
                </a:ext>
              </a:extLst>
            </p:cNvPr>
            <p:cNvSpPr txBox="1"/>
            <p:nvPr/>
          </p:nvSpPr>
          <p:spPr>
            <a:xfrm>
              <a:off x="79557" y="201101"/>
              <a:ext cx="6673098" cy="14706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We want to </a:t>
              </a:r>
              <a:r>
                <a:rPr lang="en-US" sz="2300" kern="1200" dirty="0" smtClean="0"/>
                <a:t>increase access to healthy and sustainable foods by providing your </a:t>
              </a:r>
              <a:r>
                <a:rPr lang="en-US" sz="2300" kern="1200" dirty="0"/>
                <a:t>family with healthy </a:t>
              </a:r>
              <a:r>
                <a:rPr lang="en-US" sz="2300" kern="1200" dirty="0" smtClean="0"/>
                <a:t>and locally-sourced foods </a:t>
              </a:r>
              <a:r>
                <a:rPr lang="en-US" sz="2300" kern="1200" dirty="0"/>
                <a:t>over the course </a:t>
              </a:r>
              <a:r>
                <a:rPr lang="en-US" sz="2300" kern="1200" dirty="0" smtClean="0"/>
                <a:t>of a few months.</a:t>
              </a:r>
              <a:endParaRPr lang="en-US" sz="2300" kern="1200" dirty="0"/>
            </a:p>
          </p:txBody>
        </p:sp>
      </p:grpSp>
      <p:grpSp>
        <p:nvGrpSpPr>
          <p:cNvPr id="6" name="Group 5">
            <a:extLst>
              <a:ext uri="{FF2B5EF4-FFF2-40B4-BE49-F238E27FC236}">
                <a16:creationId xmlns="" xmlns:a16="http://schemas.microsoft.com/office/drawing/2014/main" id="{C531950C-D252-498A-A07F-D70930DC0C56}"/>
              </a:ext>
            </a:extLst>
          </p:cNvPr>
          <p:cNvGrpSpPr/>
          <p:nvPr/>
        </p:nvGrpSpPr>
        <p:grpSpPr>
          <a:xfrm>
            <a:off x="4626351" y="2336982"/>
            <a:ext cx="6832212" cy="1629736"/>
            <a:chOff x="0" y="1817521"/>
            <a:chExt cx="6832212" cy="1629736"/>
          </a:xfrm>
        </p:grpSpPr>
        <p:sp>
          <p:nvSpPr>
            <p:cNvPr id="7" name="Rectangle: Rounded Corners 6">
              <a:extLst>
                <a:ext uri="{FF2B5EF4-FFF2-40B4-BE49-F238E27FC236}">
                  <a16:creationId xmlns="" xmlns:a16="http://schemas.microsoft.com/office/drawing/2014/main" id="{5B8F0A11-4799-4AB4-990B-D5252E6B75E4}"/>
                </a:ext>
              </a:extLst>
            </p:cNvPr>
            <p:cNvSpPr/>
            <p:nvPr/>
          </p:nvSpPr>
          <p:spPr>
            <a:xfrm>
              <a:off x="0" y="1817521"/>
              <a:ext cx="6832212" cy="1629736"/>
            </a:xfrm>
            <a:prstGeom prst="roundRect">
              <a:avLst/>
            </a:prstGeom>
          </p:spPr>
          <p:style>
            <a:lnRef idx="0">
              <a:schemeClr val="lt1">
                <a:hueOff val="0"/>
                <a:satOff val="0"/>
                <a:lumOff val="0"/>
                <a:alphaOff val="0"/>
              </a:schemeClr>
            </a:lnRef>
            <a:fillRef idx="3">
              <a:schemeClr val="accent2">
                <a:hueOff val="226582"/>
                <a:satOff val="-23996"/>
                <a:lumOff val="-588"/>
                <a:alphaOff val="0"/>
              </a:schemeClr>
            </a:fillRef>
            <a:effectRef idx="2">
              <a:schemeClr val="accent2">
                <a:hueOff val="226582"/>
                <a:satOff val="-23996"/>
                <a:lumOff val="-588"/>
                <a:alphaOff val="0"/>
              </a:schemeClr>
            </a:effectRef>
            <a:fontRef idx="minor">
              <a:schemeClr val="lt1"/>
            </a:fontRef>
          </p:style>
        </p:sp>
        <p:sp>
          <p:nvSpPr>
            <p:cNvPr id="8" name="Rectangle: Rounded Corners 4">
              <a:extLst>
                <a:ext uri="{FF2B5EF4-FFF2-40B4-BE49-F238E27FC236}">
                  <a16:creationId xmlns="" xmlns:a16="http://schemas.microsoft.com/office/drawing/2014/main" id="{588E2F05-8DA6-4FBA-842F-6CCA4994F671}"/>
                </a:ext>
              </a:extLst>
            </p:cNvPr>
            <p:cNvSpPr txBox="1"/>
            <p:nvPr/>
          </p:nvSpPr>
          <p:spPr>
            <a:xfrm>
              <a:off x="79557" y="1897078"/>
              <a:ext cx="6673098" cy="14706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We want to </a:t>
              </a:r>
              <a:r>
                <a:rPr lang="en-US" sz="2300" dirty="0" smtClean="0"/>
                <a:t>remove barriers to eating healthy foods by </a:t>
              </a:r>
              <a:r>
                <a:rPr lang="en-US" sz="2300" kern="1200" dirty="0" smtClean="0"/>
                <a:t>provide food and nutrition </a:t>
              </a:r>
              <a:r>
                <a:rPr lang="en-US" sz="2300" kern="1200" dirty="0"/>
                <a:t>classes to </a:t>
              </a:r>
              <a:r>
                <a:rPr lang="en-US" sz="2300" kern="1200" dirty="0" smtClean="0"/>
                <a:t>enhance knowledge </a:t>
              </a:r>
              <a:r>
                <a:rPr lang="en-US" sz="2300" kern="1200" dirty="0"/>
                <a:t>of </a:t>
              </a:r>
              <a:r>
                <a:rPr lang="en-US" sz="2300" kern="1200" dirty="0" smtClean="0"/>
                <a:t>nutrition and sustainable </a:t>
              </a:r>
              <a:r>
                <a:rPr lang="en-US" sz="2300" kern="1200" dirty="0"/>
                <a:t>food </a:t>
              </a:r>
              <a:r>
                <a:rPr lang="en-US" sz="2300" kern="1200" dirty="0" smtClean="0"/>
                <a:t>systems as well as cooking skills. </a:t>
              </a:r>
              <a:endParaRPr lang="en-US" sz="2300" kern="1200" dirty="0"/>
            </a:p>
          </p:txBody>
        </p:sp>
      </p:grpSp>
      <p:grpSp>
        <p:nvGrpSpPr>
          <p:cNvPr id="9" name="Group 8">
            <a:extLst>
              <a:ext uri="{FF2B5EF4-FFF2-40B4-BE49-F238E27FC236}">
                <a16:creationId xmlns="" xmlns:a16="http://schemas.microsoft.com/office/drawing/2014/main" id="{36485CCC-4637-4BB7-93D9-56B2BE910833}"/>
              </a:ext>
            </a:extLst>
          </p:cNvPr>
          <p:cNvGrpSpPr/>
          <p:nvPr/>
        </p:nvGrpSpPr>
        <p:grpSpPr>
          <a:xfrm>
            <a:off x="4626351" y="4250582"/>
            <a:ext cx="6832212" cy="1629736"/>
            <a:chOff x="0" y="3513497"/>
            <a:chExt cx="6832212" cy="1629736"/>
          </a:xfrm>
        </p:grpSpPr>
        <p:sp>
          <p:nvSpPr>
            <p:cNvPr id="10" name="Rectangle: Rounded Corners 9">
              <a:extLst>
                <a:ext uri="{FF2B5EF4-FFF2-40B4-BE49-F238E27FC236}">
                  <a16:creationId xmlns="" xmlns:a16="http://schemas.microsoft.com/office/drawing/2014/main" id="{F845FDB0-A886-4331-8340-8878DC9F1BBB}"/>
                </a:ext>
              </a:extLst>
            </p:cNvPr>
            <p:cNvSpPr/>
            <p:nvPr/>
          </p:nvSpPr>
          <p:spPr>
            <a:xfrm>
              <a:off x="0" y="3513497"/>
              <a:ext cx="6832212" cy="1629736"/>
            </a:xfrm>
            <a:prstGeom prst="roundRect">
              <a:avLst/>
            </a:prstGeom>
          </p:spPr>
          <p:style>
            <a:lnRef idx="0">
              <a:schemeClr val="lt1">
                <a:hueOff val="0"/>
                <a:satOff val="0"/>
                <a:lumOff val="0"/>
                <a:alphaOff val="0"/>
              </a:schemeClr>
            </a:lnRef>
            <a:fillRef idx="3">
              <a:schemeClr val="accent2">
                <a:hueOff val="453165"/>
                <a:satOff val="-47993"/>
                <a:lumOff val="-1176"/>
                <a:alphaOff val="0"/>
              </a:schemeClr>
            </a:fillRef>
            <a:effectRef idx="2">
              <a:schemeClr val="accent2">
                <a:hueOff val="453165"/>
                <a:satOff val="-47993"/>
                <a:lumOff val="-1176"/>
                <a:alphaOff val="0"/>
              </a:schemeClr>
            </a:effectRef>
            <a:fontRef idx="minor">
              <a:schemeClr val="lt1"/>
            </a:fontRef>
          </p:style>
        </p:sp>
        <p:sp>
          <p:nvSpPr>
            <p:cNvPr id="11" name="Rectangle: Rounded Corners 4">
              <a:extLst>
                <a:ext uri="{FF2B5EF4-FFF2-40B4-BE49-F238E27FC236}">
                  <a16:creationId xmlns="" xmlns:a16="http://schemas.microsoft.com/office/drawing/2014/main" id="{BF86E9BF-FDCF-4E18-994B-9C53AFA84CD9}"/>
                </a:ext>
              </a:extLst>
            </p:cNvPr>
            <p:cNvSpPr txBox="1"/>
            <p:nvPr/>
          </p:nvSpPr>
          <p:spPr>
            <a:xfrm>
              <a:off x="79557" y="3593054"/>
              <a:ext cx="6673098" cy="14706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We want to understand </a:t>
              </a:r>
              <a:r>
                <a:rPr lang="en-US" sz="2300" kern="1200" dirty="0" smtClean="0"/>
                <a:t>if increasing access to healthy foods and food and nutrition education will impact your motivatio</a:t>
              </a:r>
              <a:r>
                <a:rPr lang="en-US" sz="2300" dirty="0" smtClean="0"/>
                <a:t>n to eat health and your </a:t>
              </a:r>
              <a:r>
                <a:rPr lang="en-US" sz="2300" kern="1200" dirty="0" smtClean="0"/>
                <a:t>well being. </a:t>
              </a:r>
              <a:endParaRPr lang="en-US" sz="2300" kern="1200" dirty="0"/>
            </a:p>
          </p:txBody>
        </p:sp>
      </p:grpSp>
      <p:sp>
        <p:nvSpPr>
          <p:cNvPr id="12" name="TextBox 11">
            <a:extLst>
              <a:ext uri="{FF2B5EF4-FFF2-40B4-BE49-F238E27FC236}">
                <a16:creationId xmlns="" xmlns:a16="http://schemas.microsoft.com/office/drawing/2014/main" id="{B4F5CCC2-BEE1-49C2-BCFB-E9CE54AC4A3E}"/>
              </a:ext>
            </a:extLst>
          </p:cNvPr>
          <p:cNvSpPr txBox="1"/>
          <p:nvPr/>
        </p:nvSpPr>
        <p:spPr>
          <a:xfrm>
            <a:off x="409575" y="704850"/>
            <a:ext cx="3867150" cy="954107"/>
          </a:xfrm>
          <a:prstGeom prst="rect">
            <a:avLst/>
          </a:prstGeom>
          <a:noFill/>
        </p:spPr>
        <p:txBody>
          <a:bodyPr wrap="square" rtlCol="0">
            <a:spAutoFit/>
          </a:bodyPr>
          <a:lstStyle/>
          <a:p>
            <a:r>
              <a:rPr lang="en-US" sz="2800" dirty="0" smtClean="0"/>
              <a:t>RECAP: </a:t>
            </a:r>
            <a:endParaRPr lang="en-US" sz="2800" dirty="0"/>
          </a:p>
          <a:p>
            <a:r>
              <a:rPr lang="en-US" sz="2800" dirty="0"/>
              <a:t>PROJECT OBJECTIVES</a:t>
            </a:r>
          </a:p>
        </p:txBody>
      </p:sp>
      <p:pic>
        <p:nvPicPr>
          <p:cNvPr id="15" name="Picture 14" descr="A bunch of fruit sitting on a table&#10;&#10;Description automatically generated">
            <a:extLst>
              <a:ext uri="{FF2B5EF4-FFF2-40B4-BE49-F238E27FC236}">
                <a16:creationId xmlns="" xmlns:a16="http://schemas.microsoft.com/office/drawing/2014/main" id="{AB64DB56-38C5-4B66-9DE7-E1908E263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405" y="1716441"/>
            <a:ext cx="4084320" cy="4084320"/>
          </a:xfrm>
          <a:prstGeom prst="rect">
            <a:avLst/>
          </a:prstGeom>
        </p:spPr>
      </p:pic>
    </p:spTree>
    <p:extLst>
      <p:ext uri="{BB962C8B-B14F-4D97-AF65-F5344CB8AC3E}">
        <p14:creationId xmlns:p14="http://schemas.microsoft.com/office/powerpoint/2010/main" val="725957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109" y="987425"/>
            <a:ext cx="11175279" cy="4873625"/>
          </a:xfrm>
        </p:spPr>
        <p:txBody>
          <a:bodyPr>
            <a:normAutofit/>
          </a:bodyPr>
          <a:lstStyle/>
          <a:p>
            <a:r>
              <a:rPr lang="en-US" dirty="0"/>
              <a:t>“When we take a moment to sit and breathe before we eat, we can get in touch with the real hunger in our body. We can discover if we’re eating because we’re hungry or if we’re eating because it’s the time to eat and the food is there.” </a:t>
            </a:r>
            <a:br>
              <a:rPr lang="en-US" dirty="0"/>
            </a:br>
            <a:r>
              <a:rPr lang="en-US" dirty="0"/>
              <a:t>― </a:t>
            </a:r>
            <a:r>
              <a:rPr lang="en-US" b="1" dirty="0" err="1"/>
              <a:t>Thich</a:t>
            </a:r>
            <a:r>
              <a:rPr lang="en-US" b="1" dirty="0"/>
              <a:t> </a:t>
            </a:r>
            <a:r>
              <a:rPr lang="en-US" b="1" dirty="0" err="1"/>
              <a:t>Nhat</a:t>
            </a:r>
            <a:r>
              <a:rPr lang="en-US" b="1" dirty="0"/>
              <a:t> Hanh, </a:t>
            </a:r>
            <a:r>
              <a:rPr lang="en-US" b="1" dirty="0">
                <a:hlinkClick r:id="rId2"/>
              </a:rPr>
              <a:t>How to </a:t>
            </a:r>
            <a:r>
              <a:rPr lang="en-US" b="1" dirty="0" smtClean="0">
                <a:hlinkClick r:id="rId2"/>
              </a:rPr>
              <a:t>Eat</a:t>
            </a:r>
            <a:endParaRPr lang="en-US" b="1"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2438" y="2862470"/>
            <a:ext cx="2423994" cy="3637722"/>
          </a:xfrm>
          <a:prstGeom prst="rect">
            <a:avLst/>
          </a:prstGeom>
        </p:spPr>
      </p:pic>
    </p:spTree>
    <p:extLst>
      <p:ext uri="{BB962C8B-B14F-4D97-AF65-F5344CB8AC3E}">
        <p14:creationId xmlns:p14="http://schemas.microsoft.com/office/powerpoint/2010/main" val="87600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109" y="987425"/>
            <a:ext cx="11175279" cy="4873625"/>
          </a:xfrm>
        </p:spPr>
        <p:txBody>
          <a:bodyPr>
            <a:normAutofit/>
          </a:bodyPr>
          <a:lstStyle/>
          <a:p>
            <a:r>
              <a:rPr lang="en-US" dirty="0"/>
              <a:t>“The wheat field needs clouds and sunshine. So in this slice of bread there is sunshine, there is cloud, there is the labor of the farmer, the joy of having flour, and the skill of the baker and then—miraculously!—there is the bread. The whole cosmos has come together so that this piece of bread can be in your hand. You don’t need to do a lot of hard work to get this insight. You only need to stop letting your mind carry you away with worrying, thinking, and planning.” </a:t>
            </a:r>
            <a:br>
              <a:rPr lang="en-US" dirty="0"/>
            </a:br>
            <a:r>
              <a:rPr lang="en-US" dirty="0"/>
              <a:t>― </a:t>
            </a:r>
            <a:r>
              <a:rPr lang="en-US" b="1" dirty="0" err="1"/>
              <a:t>Thich</a:t>
            </a:r>
            <a:r>
              <a:rPr lang="en-US" b="1" dirty="0"/>
              <a:t> </a:t>
            </a:r>
            <a:r>
              <a:rPr lang="en-US" b="1" dirty="0" err="1"/>
              <a:t>Nhat</a:t>
            </a:r>
            <a:r>
              <a:rPr lang="en-US" b="1" dirty="0"/>
              <a:t> Hanh, </a:t>
            </a:r>
            <a:r>
              <a:rPr lang="en-US" b="1" dirty="0">
                <a:hlinkClick r:id="rId2"/>
              </a:rPr>
              <a:t>How to Eat</a:t>
            </a:r>
            <a:endParaRPr lang="en-US" b="1"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4385375"/>
            <a:ext cx="1462190" cy="2194329"/>
          </a:xfrm>
          <a:prstGeom prst="rect">
            <a:avLst/>
          </a:prstGeom>
        </p:spPr>
      </p:pic>
    </p:spTree>
    <p:extLst>
      <p:ext uri="{BB962C8B-B14F-4D97-AF65-F5344CB8AC3E}">
        <p14:creationId xmlns:p14="http://schemas.microsoft.com/office/powerpoint/2010/main" val="2102614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109" y="987425"/>
            <a:ext cx="11175279" cy="4873625"/>
          </a:xfrm>
        </p:spPr>
        <p:txBody>
          <a:bodyPr>
            <a:normAutofit/>
          </a:bodyPr>
          <a:lstStyle/>
          <a:p>
            <a:r>
              <a:rPr lang="en-US" dirty="0"/>
              <a:t>“In modern life, people tend to think their bodies belong to them, that they can do anything they want to themselves. But your body is not only yours. Your body belongs to your ancestors, your parents, and future generations. It also belongs to society and to all the other living beings. The trees, the clouds, the soil, and every living thing brought about the presence of your body. We can eat with care, knowing we are caretakers of our bodies, rather than their owners.” </a:t>
            </a:r>
            <a:endParaRPr lang="en-US" dirty="0" smtClean="0"/>
          </a:p>
          <a:p>
            <a:r>
              <a:rPr lang="en-US" dirty="0" smtClean="0"/>
              <a:t>― </a:t>
            </a:r>
            <a:r>
              <a:rPr lang="en-US" dirty="0" err="1"/>
              <a:t>Thích</a:t>
            </a:r>
            <a:r>
              <a:rPr lang="en-US" dirty="0"/>
              <a:t> </a:t>
            </a:r>
            <a:r>
              <a:rPr lang="en-US" dirty="0" err="1"/>
              <a:t>Nhất</a:t>
            </a:r>
            <a:r>
              <a:rPr lang="en-US" dirty="0"/>
              <a:t> </a:t>
            </a:r>
            <a:r>
              <a:rPr lang="en-US" dirty="0" err="1"/>
              <a:t>Hạnh</a:t>
            </a:r>
            <a:r>
              <a:rPr lang="en-US" dirty="0"/>
              <a:t>, How to Eat</a:t>
            </a:r>
            <a:r>
              <a:rPr lang="en-US"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4385375"/>
            <a:ext cx="1462190" cy="2194329"/>
          </a:xfrm>
          <a:prstGeom prst="rect">
            <a:avLst/>
          </a:prstGeom>
        </p:spPr>
      </p:pic>
    </p:spTree>
    <p:extLst>
      <p:ext uri="{BB962C8B-B14F-4D97-AF65-F5344CB8AC3E}">
        <p14:creationId xmlns:p14="http://schemas.microsoft.com/office/powerpoint/2010/main" val="378560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 xmlns:a16="http://schemas.microsoft.com/office/drawing/2014/main" id="{5582841E-449F-45BA-819B-AC0866E984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4728" y="525780"/>
            <a:ext cx="5371171" cy="5371171"/>
          </a:xfrm>
          <a:prstGeom prst="rect">
            <a:avLst/>
          </a:prstGeom>
        </p:spPr>
      </p:pic>
    </p:spTree>
    <p:extLst>
      <p:ext uri="{BB962C8B-B14F-4D97-AF65-F5344CB8AC3E}">
        <p14:creationId xmlns:p14="http://schemas.microsoft.com/office/powerpoint/2010/main" val="39811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0"/>
            <a:ext cx="4403912" cy="6858000"/>
          </a:xfrm>
          <a:prstGeom prst="rect">
            <a:avLst/>
          </a:prstGeom>
        </p:spPr>
      </p:pic>
    </p:spTree>
    <p:extLst>
      <p:ext uri="{BB962C8B-B14F-4D97-AF65-F5344CB8AC3E}">
        <p14:creationId xmlns:p14="http://schemas.microsoft.com/office/powerpoint/2010/main" val="1598943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4588" y="0"/>
            <a:ext cx="5313732" cy="7700824"/>
          </a:xfrm>
          <a:prstGeom prst="rect">
            <a:avLst/>
          </a:prstGeom>
        </p:spPr>
      </p:pic>
    </p:spTree>
    <p:extLst>
      <p:ext uri="{BB962C8B-B14F-4D97-AF65-F5344CB8AC3E}">
        <p14:creationId xmlns:p14="http://schemas.microsoft.com/office/powerpoint/2010/main" val="1710905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86620"/>
            <a:ext cx="5167745" cy="6944620"/>
          </a:xfrm>
          <a:prstGeom prst="rect">
            <a:avLst/>
          </a:prstGeom>
        </p:spPr>
      </p:pic>
    </p:spTree>
    <p:extLst>
      <p:ext uri="{BB962C8B-B14F-4D97-AF65-F5344CB8AC3E}">
        <p14:creationId xmlns:p14="http://schemas.microsoft.com/office/powerpoint/2010/main" val="431234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3018" y="-123555"/>
            <a:ext cx="4765964" cy="7111360"/>
          </a:xfrm>
          <a:prstGeom prst="rect">
            <a:avLst/>
          </a:prstGeom>
        </p:spPr>
      </p:pic>
    </p:spTree>
    <p:extLst>
      <p:ext uri="{BB962C8B-B14F-4D97-AF65-F5344CB8AC3E}">
        <p14:creationId xmlns:p14="http://schemas.microsoft.com/office/powerpoint/2010/main" val="1993158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7160" y="4134"/>
            <a:ext cx="4358640" cy="6742728"/>
          </a:xfrm>
          <a:prstGeom prst="rect">
            <a:avLst/>
          </a:prstGeom>
        </p:spPr>
      </p:pic>
    </p:spTree>
    <p:extLst>
      <p:ext uri="{BB962C8B-B14F-4D97-AF65-F5344CB8AC3E}">
        <p14:creationId xmlns:p14="http://schemas.microsoft.com/office/powerpoint/2010/main" val="1341534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68550" y="0"/>
            <a:ext cx="7454900" cy="6858000"/>
          </a:xfrm>
          <a:prstGeom prst="rect">
            <a:avLst/>
          </a:prstGeom>
        </p:spPr>
      </p:pic>
    </p:spTree>
    <p:extLst>
      <p:ext uri="{BB962C8B-B14F-4D97-AF65-F5344CB8AC3E}">
        <p14:creationId xmlns:p14="http://schemas.microsoft.com/office/powerpoint/2010/main" val="2092073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86859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600"/>
            <a:ext cx="12192000" cy="4098247"/>
          </a:xfrm>
          <a:prstGeom prst="rect">
            <a:avLst/>
          </a:prstGeom>
        </p:spPr>
      </p:pic>
    </p:spTree>
    <p:extLst>
      <p:ext uri="{BB962C8B-B14F-4D97-AF65-F5344CB8AC3E}">
        <p14:creationId xmlns:p14="http://schemas.microsoft.com/office/powerpoint/2010/main" val="1362657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7F45BB-5267-4C31-ADE8-3CCE95CD030C}"/>
              </a:ext>
            </a:extLst>
          </p:cNvPr>
          <p:cNvSpPr>
            <a:spLocks noGrp="1"/>
          </p:cNvSpPr>
          <p:nvPr>
            <p:ph type="title"/>
          </p:nvPr>
        </p:nvSpPr>
        <p:spPr/>
        <p:txBody>
          <a:bodyPr/>
          <a:lstStyle/>
          <a:p>
            <a:r>
              <a:rPr lang="en-US" dirty="0"/>
              <a:t>Objectives for Lesson 2: Understand and Practice Mindful Eating</a:t>
            </a:r>
          </a:p>
        </p:txBody>
      </p:sp>
      <p:sp>
        <p:nvSpPr>
          <p:cNvPr id="3" name="Text Placeholder 2">
            <a:extLst>
              <a:ext uri="{FF2B5EF4-FFF2-40B4-BE49-F238E27FC236}">
                <a16:creationId xmlns="" xmlns:a16="http://schemas.microsoft.com/office/drawing/2014/main" id="{7EBDB4D1-0233-4DDB-8291-F6AAEDA1DAFC}"/>
              </a:ext>
            </a:extLst>
          </p:cNvPr>
          <p:cNvSpPr>
            <a:spLocks noGrp="1"/>
          </p:cNvSpPr>
          <p:nvPr>
            <p:ph type="body" idx="1"/>
          </p:nvPr>
        </p:nvSpPr>
        <p:spPr>
          <a:xfrm>
            <a:off x="3557946" y="4229595"/>
            <a:ext cx="4639736" cy="736282"/>
          </a:xfrm>
        </p:spPr>
        <p:txBody>
          <a:bodyPr>
            <a:noAutofit/>
          </a:bodyPr>
          <a:lstStyle/>
          <a:p>
            <a:pPr algn="ctr"/>
            <a:r>
              <a:rPr lang="en-US" sz="3600" dirty="0" smtClean="0"/>
              <a:t>What is mindfulness?</a:t>
            </a:r>
          </a:p>
          <a:p>
            <a:pPr algn="ctr"/>
            <a:endParaRPr lang="en-US" sz="3600" dirty="0"/>
          </a:p>
          <a:p>
            <a:pPr algn="ctr"/>
            <a:r>
              <a:rPr lang="en-US" sz="3600" dirty="0" smtClean="0"/>
              <a:t>What </a:t>
            </a:r>
            <a:r>
              <a:rPr lang="en-US" sz="3600" dirty="0"/>
              <a:t>is mindful eating</a:t>
            </a:r>
            <a:r>
              <a:rPr lang="en-US" sz="3600" dirty="0" smtClean="0"/>
              <a:t>?</a:t>
            </a:r>
          </a:p>
          <a:p>
            <a:pPr algn="ctr"/>
            <a:endParaRPr lang="en-US" sz="3600" dirty="0"/>
          </a:p>
        </p:txBody>
      </p:sp>
    </p:spTree>
    <p:extLst>
      <p:ext uri="{BB962C8B-B14F-4D97-AF65-F5344CB8AC3E}">
        <p14:creationId xmlns:p14="http://schemas.microsoft.com/office/powerpoint/2010/main" val="2104793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 xmlns:a16="http://schemas.microsoft.com/office/drawing/2014/main" id="{9DC36D6D-8543-4B0A-95C2-2C719D3E4EFA}"/>
              </a:ext>
            </a:extLst>
          </p:cNvPr>
          <p:cNvSpPr>
            <a:spLocks noGrp="1"/>
          </p:cNvSpPr>
          <p:nvPr>
            <p:ph sz="quarter" idx="4"/>
          </p:nvPr>
        </p:nvSpPr>
        <p:spPr>
          <a:xfrm>
            <a:off x="6747164" y="914401"/>
            <a:ext cx="5059680" cy="5264726"/>
          </a:xfrm>
        </p:spPr>
        <p:txBody>
          <a:bodyPr>
            <a:normAutofit fontScale="92500"/>
          </a:bodyPr>
          <a:lstStyle/>
          <a:p>
            <a:r>
              <a:rPr lang="en-US" dirty="0" smtClean="0"/>
              <a:t>Mindfulness can be viewed as a spiritual practice</a:t>
            </a:r>
          </a:p>
          <a:p>
            <a:r>
              <a:rPr lang="en-US" dirty="0" smtClean="0"/>
              <a:t>Mindfulness is a spiritual practice that, when done regularly, can "transform the fear, anger, and despair in us and overcome the difficulties we encounter in daily...mindfulness is what brings us back in touch with what's happening in the present moment in our body, feelings, in our thinking, and also in our environment.” – Dr. Michael Yellowbird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455" y="0"/>
            <a:ext cx="4554141" cy="6858000"/>
          </a:xfrm>
          <a:prstGeom prst="rect">
            <a:avLst/>
          </a:prstGeom>
        </p:spPr>
      </p:pic>
    </p:spTree>
    <p:extLst>
      <p:ext uri="{BB962C8B-B14F-4D97-AF65-F5344CB8AC3E}">
        <p14:creationId xmlns:p14="http://schemas.microsoft.com/office/powerpoint/2010/main" val="1571444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1700" y="0"/>
            <a:ext cx="5299921" cy="6858000"/>
          </a:xfrm>
          <a:prstGeom prst="rect">
            <a:avLst/>
          </a:prstGeom>
        </p:spPr>
      </p:pic>
    </p:spTree>
    <p:extLst>
      <p:ext uri="{BB962C8B-B14F-4D97-AF65-F5344CB8AC3E}">
        <p14:creationId xmlns:p14="http://schemas.microsoft.com/office/powerpoint/2010/main" val="779574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7F45BB-5267-4C31-ADE8-3CCE95CD030C}"/>
              </a:ext>
            </a:extLst>
          </p:cNvPr>
          <p:cNvSpPr>
            <a:spLocks noGrp="1"/>
          </p:cNvSpPr>
          <p:nvPr>
            <p:ph type="title"/>
          </p:nvPr>
        </p:nvSpPr>
        <p:spPr/>
        <p:txBody>
          <a:bodyPr/>
          <a:lstStyle/>
          <a:p>
            <a:r>
              <a:rPr lang="en-US" dirty="0"/>
              <a:t>Objectives for Lesson 2: Understand and Practice Mindful Eating</a:t>
            </a:r>
          </a:p>
        </p:txBody>
      </p:sp>
      <p:sp>
        <p:nvSpPr>
          <p:cNvPr id="3" name="Text Placeholder 2">
            <a:extLst>
              <a:ext uri="{FF2B5EF4-FFF2-40B4-BE49-F238E27FC236}">
                <a16:creationId xmlns="" xmlns:a16="http://schemas.microsoft.com/office/drawing/2014/main" id="{7EBDB4D1-0233-4DDB-8291-F6AAEDA1DAFC}"/>
              </a:ext>
            </a:extLst>
          </p:cNvPr>
          <p:cNvSpPr>
            <a:spLocks noGrp="1"/>
          </p:cNvSpPr>
          <p:nvPr>
            <p:ph type="body" idx="1"/>
          </p:nvPr>
        </p:nvSpPr>
        <p:spPr>
          <a:xfrm>
            <a:off x="3557946" y="4229595"/>
            <a:ext cx="4639736" cy="736282"/>
          </a:xfrm>
        </p:spPr>
        <p:txBody>
          <a:bodyPr>
            <a:noAutofit/>
          </a:bodyPr>
          <a:lstStyle/>
          <a:p>
            <a:pPr algn="ctr"/>
            <a:r>
              <a:rPr lang="en-US" sz="3600" dirty="0" smtClean="0"/>
              <a:t>What are ways that you practice and foster mindfulness? </a:t>
            </a:r>
          </a:p>
          <a:p>
            <a:pPr algn="ctr"/>
            <a:endParaRPr lang="en-US" sz="3600" dirty="0"/>
          </a:p>
        </p:txBody>
      </p:sp>
    </p:spTree>
    <p:extLst>
      <p:ext uri="{BB962C8B-B14F-4D97-AF65-F5344CB8AC3E}">
        <p14:creationId xmlns:p14="http://schemas.microsoft.com/office/powerpoint/2010/main" val="19554889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235</TotalTime>
  <Words>930</Words>
  <Application>Microsoft Macintosh PowerPoint</Application>
  <PresentationFormat>Widescreen</PresentationFormat>
  <Paragraphs>59</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Calibri</vt:lpstr>
      <vt:lpstr>Calibri Light</vt:lpstr>
      <vt:lpstr>Arial</vt:lpstr>
      <vt:lpstr>Office Theme</vt:lpstr>
      <vt:lpstr>Advancing Healthy and Sustainable Diets for All</vt:lpstr>
      <vt:lpstr>PowerPoint Presentation</vt:lpstr>
      <vt:lpstr>PowerPoint Presentation</vt:lpstr>
      <vt:lpstr>PowerPoint Presentation</vt:lpstr>
      <vt:lpstr>PowerPoint Presentation</vt:lpstr>
      <vt:lpstr>Objectives for Lesson 2: Understand and Practice Mindful Eating</vt:lpstr>
      <vt:lpstr>PowerPoint Presentation</vt:lpstr>
      <vt:lpstr>PowerPoint Presentation</vt:lpstr>
      <vt:lpstr>Objectives for Lesson 2: Understand and Practice Mindful Eating</vt:lpstr>
      <vt:lpstr>PowerPoint Presentation</vt:lpstr>
      <vt:lpstr>PowerPoint Presentation</vt:lpstr>
      <vt:lpstr>What is mindful eating?</vt:lpstr>
      <vt:lpstr>PowerPoint Presentation</vt:lpstr>
      <vt:lpstr>THE CASE FOR MINDFUL EATING</vt:lpstr>
      <vt:lpstr>The Mindful Eating Plate</vt:lpstr>
      <vt:lpstr>MINDFUL VS. MINDLESS EATING: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Advancing Healthy and Sustainable Diets for All</dc:title>
  <dc:creator>Erin Smith</dc:creator>
  <cp:lastModifiedBy>Ahmed, Selena</cp:lastModifiedBy>
  <cp:revision>23</cp:revision>
  <dcterms:created xsi:type="dcterms:W3CDTF">2019-11-21T18:57:45Z</dcterms:created>
  <dcterms:modified xsi:type="dcterms:W3CDTF">2020-10-29T23:02:04Z</dcterms:modified>
</cp:coreProperties>
</file>