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2/10/2020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2/10/2020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healthfolk.net/news/3796/to-live-longer-eat-7-servings-o" TargetMode="External"/><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myamericanmeltingpot.blogspot.com/2010/05/food-for-thought-literally.html" TargetMode="External"/><Relationship Id="rId7" Type="http://schemas.openxmlformats.org/officeDocument/2006/relationships/hyperlink" Target="https://creativecommons.org/licenses/by/3.0/" TargetMode="External"/><Relationship Id="rId2" Type="http://schemas.openxmlformats.org/officeDocument/2006/relationships/image" Target="../media/image2.jpg"/><Relationship Id="rId1" Type="http://schemas.openxmlformats.org/officeDocument/2006/relationships/slideLayout" Target="../slideLayouts/slideLayout5.xml"/><Relationship Id="rId6" Type="http://schemas.openxmlformats.org/officeDocument/2006/relationships/hyperlink" Target="https://creativecommons.org/licenses/by-nc-sa/3.0/" TargetMode="External"/><Relationship Id="rId5" Type="http://schemas.openxmlformats.org/officeDocument/2006/relationships/hyperlink" Target="http://www.vevlynspen.com/"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MyPlate" TargetMode="External"/><Relationship Id="rId2" Type="http://schemas.openxmlformats.org/officeDocument/2006/relationships/image" Target="../media/image4.pn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43515-EE11-4E8D-9CB2-C2E0ED6234A9}"/>
              </a:ext>
            </a:extLst>
          </p:cNvPr>
          <p:cNvSpPr>
            <a:spLocks noGrp="1"/>
          </p:cNvSpPr>
          <p:nvPr>
            <p:ph type="ctrTitle"/>
          </p:nvPr>
        </p:nvSpPr>
        <p:spPr/>
        <p:txBody>
          <a:bodyPr/>
          <a:lstStyle/>
          <a:p>
            <a:r>
              <a:rPr lang="en-US" dirty="0"/>
              <a:t>Advancing Healthy and Sustainable Diets for all</a:t>
            </a:r>
          </a:p>
        </p:txBody>
      </p:sp>
      <p:sp>
        <p:nvSpPr>
          <p:cNvPr id="3" name="Subtitle 2">
            <a:extLst>
              <a:ext uri="{FF2B5EF4-FFF2-40B4-BE49-F238E27FC236}">
                <a16:creationId xmlns:a16="http://schemas.microsoft.com/office/drawing/2014/main" id="{33BFE9F6-1F81-4209-A2CC-DD53EAA61CCE}"/>
              </a:ext>
            </a:extLst>
          </p:cNvPr>
          <p:cNvSpPr>
            <a:spLocks noGrp="1"/>
          </p:cNvSpPr>
          <p:nvPr>
            <p:ph type="subTitle" idx="1"/>
          </p:nvPr>
        </p:nvSpPr>
        <p:spPr/>
        <p:txBody>
          <a:bodyPr>
            <a:normAutofit/>
          </a:bodyPr>
          <a:lstStyle/>
          <a:p>
            <a:r>
              <a:rPr lang="en-US" sz="4400" dirty="0"/>
              <a:t>LESSON 5: FOOD AS MEDICINE</a:t>
            </a:r>
          </a:p>
        </p:txBody>
      </p:sp>
    </p:spTree>
    <p:extLst>
      <p:ext uri="{BB962C8B-B14F-4D97-AF65-F5344CB8AC3E}">
        <p14:creationId xmlns:p14="http://schemas.microsoft.com/office/powerpoint/2010/main" val="1430258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C684499-6F30-4C6A-8094-E2E3E91B30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D5AECED4-26C2-4E8F-A340-2402369DC2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2481354-A52D-4567-B3B0-0B208A0A4990}"/>
              </a:ext>
            </a:extLst>
          </p:cNvPr>
          <p:cNvSpPr>
            <a:spLocks noGrp="1"/>
          </p:cNvSpPr>
          <p:nvPr>
            <p:ph type="ctrTitle"/>
          </p:nvPr>
        </p:nvSpPr>
        <p:spPr>
          <a:xfrm>
            <a:off x="895467" y="863364"/>
            <a:ext cx="6657476" cy="5126124"/>
          </a:xfrm>
        </p:spPr>
        <p:txBody>
          <a:bodyPr anchor="ctr">
            <a:normAutofit/>
          </a:bodyPr>
          <a:lstStyle/>
          <a:p>
            <a:pPr algn="r"/>
            <a:r>
              <a:rPr lang="en-US" sz="6600">
                <a:solidFill>
                  <a:schemeClr val="tx1"/>
                </a:solidFill>
              </a:rPr>
              <a:t>Closing reflection and goal setting</a:t>
            </a:r>
          </a:p>
        </p:txBody>
      </p:sp>
      <p:cxnSp>
        <p:nvCxnSpPr>
          <p:cNvPr id="11" name="Straight Connector 10">
            <a:extLst>
              <a:ext uri="{FF2B5EF4-FFF2-40B4-BE49-F238E27FC236}">
                <a16:creationId xmlns:a16="http://schemas.microsoft.com/office/drawing/2014/main" id="{C9213D27-7A25-46D8-B1BD-E470E49C6C2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961243" y="2054826"/>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267810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AE101-F75C-491E-992D-AB96B4357548}"/>
              </a:ext>
            </a:extLst>
          </p:cNvPr>
          <p:cNvSpPr>
            <a:spLocks noGrp="1"/>
          </p:cNvSpPr>
          <p:nvPr>
            <p:ph type="title"/>
          </p:nvPr>
        </p:nvSpPr>
        <p:spPr/>
        <p:txBody>
          <a:bodyPr/>
          <a:lstStyle/>
          <a:p>
            <a:r>
              <a:rPr lang="en-US" dirty="0"/>
              <a:t>REFLECTION</a:t>
            </a:r>
          </a:p>
        </p:txBody>
      </p:sp>
      <p:sp>
        <p:nvSpPr>
          <p:cNvPr id="3" name="Content Placeholder 2">
            <a:extLst>
              <a:ext uri="{FF2B5EF4-FFF2-40B4-BE49-F238E27FC236}">
                <a16:creationId xmlns:a16="http://schemas.microsoft.com/office/drawing/2014/main" id="{D19DE528-09C4-4D1B-AC88-1FE806981967}"/>
              </a:ext>
            </a:extLst>
          </p:cNvPr>
          <p:cNvSpPr>
            <a:spLocks noGrp="1"/>
          </p:cNvSpPr>
          <p:nvPr>
            <p:ph idx="1"/>
          </p:nvPr>
        </p:nvSpPr>
        <p:spPr/>
        <p:txBody>
          <a:bodyPr>
            <a:normAutofit/>
          </a:bodyPr>
          <a:lstStyle/>
          <a:p>
            <a:r>
              <a:rPr lang="en-US" dirty="0"/>
              <a:t>DO YOU THINK YOU ATE BETTER OR WORSE THAN YOU NORMALLY DO OVER THE HOLIDAYS?</a:t>
            </a:r>
          </a:p>
          <a:p>
            <a:r>
              <a:rPr lang="en-US" dirty="0"/>
              <a:t>WHAT GOALS DID YOU SET TO IMPROVE YOUR DIET OVER THE HOLIDAY SEASON?</a:t>
            </a:r>
          </a:p>
          <a:p>
            <a:r>
              <a:rPr lang="en-US" dirty="0"/>
              <a:t>WHAT WERE SOME BARRIERS TO ACHIEVING THESE GOALS? </a:t>
            </a:r>
          </a:p>
          <a:p>
            <a:r>
              <a:rPr lang="en-US" dirty="0"/>
              <a:t>WERE YOU MINDFUL OF YOUR CONSUMPTION? </a:t>
            </a:r>
          </a:p>
          <a:p>
            <a:r>
              <a:rPr lang="en-US" dirty="0"/>
              <a:t>DID YOU PRACTICE MINDFUL EATING? HOW CAN YOU EAT MORE MINDFULLY IN THE FUTURE?</a:t>
            </a:r>
          </a:p>
        </p:txBody>
      </p:sp>
    </p:spTree>
    <p:extLst>
      <p:ext uri="{BB962C8B-B14F-4D97-AF65-F5344CB8AC3E}">
        <p14:creationId xmlns:p14="http://schemas.microsoft.com/office/powerpoint/2010/main" val="2851579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42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18F7C-46EA-44D2-8647-1176312AA2F4}"/>
              </a:ext>
            </a:extLst>
          </p:cNvPr>
          <p:cNvSpPr>
            <a:spLocks noGrp="1"/>
          </p:cNvSpPr>
          <p:nvPr>
            <p:ph type="title"/>
          </p:nvPr>
        </p:nvSpPr>
        <p:spPr/>
        <p:txBody>
          <a:bodyPr>
            <a:normAutofit fontScale="90000"/>
          </a:bodyPr>
          <a:lstStyle/>
          <a:p>
            <a:r>
              <a:rPr lang="en-US" sz="4000" b="1" dirty="0">
                <a:solidFill>
                  <a:schemeClr val="tx1"/>
                </a:solidFill>
              </a:rPr>
              <a:t>Advancing Healthy and Sustainable Diets for All</a:t>
            </a:r>
            <a:br>
              <a:rPr lang="en-US" sz="4000" b="1" dirty="0">
                <a:solidFill>
                  <a:schemeClr val="tx1"/>
                </a:solidFill>
              </a:rPr>
            </a:br>
            <a:r>
              <a:rPr lang="en-US" sz="4000" b="1" dirty="0">
                <a:solidFill>
                  <a:schemeClr val="tx1"/>
                </a:solidFill>
              </a:rPr>
              <a:t>	Lesson Plan #5 – Food as Medicine</a:t>
            </a:r>
            <a:br>
              <a:rPr lang="en-US" dirty="0"/>
            </a:br>
            <a:endParaRPr lang="en-US" dirty="0"/>
          </a:p>
        </p:txBody>
      </p:sp>
      <p:sp>
        <p:nvSpPr>
          <p:cNvPr id="3" name="Content Placeholder 2">
            <a:extLst>
              <a:ext uri="{FF2B5EF4-FFF2-40B4-BE49-F238E27FC236}">
                <a16:creationId xmlns:a16="http://schemas.microsoft.com/office/drawing/2014/main" id="{91DEDC2E-2B68-4FF6-8560-12E8331EEE9E}"/>
              </a:ext>
            </a:extLst>
          </p:cNvPr>
          <p:cNvSpPr>
            <a:spLocks noGrp="1"/>
          </p:cNvSpPr>
          <p:nvPr>
            <p:ph sz="half" idx="1"/>
          </p:nvPr>
        </p:nvSpPr>
        <p:spPr/>
        <p:txBody>
          <a:bodyPr>
            <a:normAutofit lnSpcReduction="10000"/>
          </a:bodyPr>
          <a:lstStyle/>
          <a:p>
            <a:r>
              <a:rPr lang="en-US" sz="3200" b="1" dirty="0">
                <a:solidFill>
                  <a:schemeClr val="tx1"/>
                </a:solidFill>
              </a:rPr>
              <a:t>What are sustainable diets? “Healthy diets from sustainable food systems that advance the human condition and conserve ecological resources in socially acceptable ways.”</a:t>
            </a:r>
            <a:r>
              <a:rPr lang="en-US" sz="3200" b="1" baseline="30000" dirty="0">
                <a:solidFill>
                  <a:schemeClr val="tx1"/>
                </a:solidFill>
              </a:rPr>
              <a:t>1</a:t>
            </a:r>
            <a:endParaRPr lang="en-US" sz="3200" b="1" dirty="0">
              <a:solidFill>
                <a:schemeClr val="tx1"/>
              </a:solidFill>
            </a:endParaRPr>
          </a:p>
          <a:p>
            <a:endParaRPr lang="en-US" dirty="0"/>
          </a:p>
        </p:txBody>
      </p:sp>
      <p:sp>
        <p:nvSpPr>
          <p:cNvPr id="4" name="Content Placeholder 3">
            <a:extLst>
              <a:ext uri="{FF2B5EF4-FFF2-40B4-BE49-F238E27FC236}">
                <a16:creationId xmlns:a16="http://schemas.microsoft.com/office/drawing/2014/main" id="{83B8AD84-ED31-4745-B0DF-8658A6924D51}"/>
              </a:ext>
            </a:extLst>
          </p:cNvPr>
          <p:cNvSpPr>
            <a:spLocks noGrp="1"/>
          </p:cNvSpPr>
          <p:nvPr>
            <p:ph sz="half" idx="2"/>
          </p:nvPr>
        </p:nvSpPr>
        <p:spPr/>
        <p:txBody>
          <a:bodyPr>
            <a:normAutofit lnSpcReduction="10000"/>
          </a:bodyPr>
          <a:lstStyle/>
          <a:p>
            <a:r>
              <a:rPr lang="en-US" sz="3200" b="1" dirty="0">
                <a:solidFill>
                  <a:schemeClr val="tx1"/>
                </a:solidFill>
              </a:rPr>
              <a:t>What is the goal of this curriculum? To introduce consumers to sustainable diets and food systems concepts and to build capacity for behavior change and system advocacy to advance healthy and sustainable diets for all. </a:t>
            </a:r>
          </a:p>
          <a:p>
            <a:endParaRPr lang="en-US" dirty="0"/>
          </a:p>
        </p:txBody>
      </p:sp>
    </p:spTree>
    <p:extLst>
      <p:ext uri="{BB962C8B-B14F-4D97-AF65-F5344CB8AC3E}">
        <p14:creationId xmlns:p14="http://schemas.microsoft.com/office/powerpoint/2010/main" val="3554481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8D6EC-193D-4FCE-8FF8-CB189FE0E1C8}"/>
              </a:ext>
            </a:extLst>
          </p:cNvPr>
          <p:cNvSpPr>
            <a:spLocks noGrp="1"/>
          </p:cNvSpPr>
          <p:nvPr>
            <p:ph type="title"/>
          </p:nvPr>
        </p:nvSpPr>
        <p:spPr>
          <a:xfrm>
            <a:off x="1143000" y="609600"/>
            <a:ext cx="9875520" cy="1028700"/>
          </a:xfrm>
        </p:spPr>
        <p:txBody>
          <a:bodyPr>
            <a:normAutofit fontScale="90000"/>
          </a:bodyPr>
          <a:lstStyle/>
          <a:p>
            <a:r>
              <a:rPr lang="en-US" dirty="0"/>
              <a:t> </a:t>
            </a:r>
            <a:r>
              <a:rPr lang="en-US" sz="3600" dirty="0"/>
              <a:t>According to the US Dietary Guidelines, Americans eat too much food on the left and not enough on the right.</a:t>
            </a:r>
            <a:endParaRPr lang="en-US" dirty="0"/>
          </a:p>
        </p:txBody>
      </p:sp>
      <p:sp>
        <p:nvSpPr>
          <p:cNvPr id="3" name="Text Placeholder 2">
            <a:extLst>
              <a:ext uri="{FF2B5EF4-FFF2-40B4-BE49-F238E27FC236}">
                <a16:creationId xmlns:a16="http://schemas.microsoft.com/office/drawing/2014/main" id="{5B772ED8-E319-46AD-A8C4-30D38FC292A1}"/>
              </a:ext>
            </a:extLst>
          </p:cNvPr>
          <p:cNvSpPr>
            <a:spLocks noGrp="1"/>
          </p:cNvSpPr>
          <p:nvPr>
            <p:ph type="body" idx="1"/>
          </p:nvPr>
        </p:nvSpPr>
        <p:spPr/>
        <p:txBody>
          <a:bodyPr>
            <a:normAutofit/>
          </a:bodyPr>
          <a:lstStyle/>
          <a:p>
            <a:r>
              <a:rPr lang="en-US" dirty="0"/>
              <a:t>Foods high in macronutrients (carbohydrates, lipids, fats)</a:t>
            </a:r>
          </a:p>
        </p:txBody>
      </p:sp>
      <p:sp>
        <p:nvSpPr>
          <p:cNvPr id="5" name="Text Placeholder 4">
            <a:extLst>
              <a:ext uri="{FF2B5EF4-FFF2-40B4-BE49-F238E27FC236}">
                <a16:creationId xmlns:a16="http://schemas.microsoft.com/office/drawing/2014/main" id="{0B25A412-4B32-4495-9DCD-439AF4521EFB}"/>
              </a:ext>
            </a:extLst>
          </p:cNvPr>
          <p:cNvSpPr>
            <a:spLocks noGrp="1"/>
          </p:cNvSpPr>
          <p:nvPr>
            <p:ph type="body" sz="quarter" idx="3"/>
          </p:nvPr>
        </p:nvSpPr>
        <p:spPr>
          <a:xfrm>
            <a:off x="6446043" y="1536748"/>
            <a:ext cx="4754880" cy="1137972"/>
          </a:xfrm>
        </p:spPr>
        <p:txBody>
          <a:bodyPr>
            <a:normAutofit/>
          </a:bodyPr>
          <a:lstStyle/>
          <a:p>
            <a:r>
              <a:rPr lang="en-US" sz="2000" dirty="0"/>
              <a:t>Foods high in micronutrients (vitamins and minerals)</a:t>
            </a:r>
          </a:p>
        </p:txBody>
      </p:sp>
      <p:pic>
        <p:nvPicPr>
          <p:cNvPr id="47" name="Content Placeholder 46" descr="A variety of fresh fruit and vegetables on display&#10;&#10;Description automatically generated">
            <a:extLst>
              <a:ext uri="{FF2B5EF4-FFF2-40B4-BE49-F238E27FC236}">
                <a16:creationId xmlns:a16="http://schemas.microsoft.com/office/drawing/2014/main" id="{C92AB271-9105-4561-B995-DB27E661EDED}"/>
              </a:ext>
            </a:extLst>
          </p:cNvPr>
          <p:cNvPicPr>
            <a:picLocks noGrp="1" noChangeAspect="1"/>
          </p:cNvPicPr>
          <p:nvPr>
            <p:ph sz="quarter" idx="4"/>
          </p:nvPr>
        </p:nvPicPr>
        <p:blipFill>
          <a:blip r:embed="rId2">
            <a:extLst>
              <a:ext uri="{837473B0-CC2E-450A-ABE3-18F120FF3D39}">
                <a1611:picAttrSrcUrl xmlns:a1611="http://schemas.microsoft.com/office/drawing/2016/11/main" r:id="rId3"/>
              </a:ext>
            </a:extLst>
          </a:blip>
          <a:stretch>
            <a:fillRect/>
          </a:stretch>
        </p:blipFill>
        <p:spPr>
          <a:xfrm>
            <a:off x="6446043" y="2573167"/>
            <a:ext cx="4479132" cy="3583306"/>
          </a:xfrm>
        </p:spPr>
      </p:pic>
      <p:pic>
        <p:nvPicPr>
          <p:cNvPr id="44" name="Content Placeholder 43" descr="A plate of food on a table&#10;&#10;Description automatically generated">
            <a:extLst>
              <a:ext uri="{FF2B5EF4-FFF2-40B4-BE49-F238E27FC236}">
                <a16:creationId xmlns:a16="http://schemas.microsoft.com/office/drawing/2014/main" id="{F47FBB69-E640-4B01-BA83-A61DB85144B4}"/>
              </a:ext>
            </a:extLst>
          </p:cNvPr>
          <p:cNvPicPr>
            <a:picLocks noGrp="1" noChangeAspect="1"/>
          </p:cNvPicPr>
          <p:nvPr>
            <p:ph sz="half" idx="2"/>
          </p:nvPr>
        </p:nvPicPr>
        <p:blipFill>
          <a:blip r:embed="rId4">
            <a:extLst>
              <a:ext uri="{837473B0-CC2E-450A-ABE3-18F120FF3D39}">
                <a1611:picAttrSrcUrl xmlns:a1611="http://schemas.microsoft.com/office/drawing/2016/11/main" r:id="rId5"/>
              </a:ext>
            </a:extLst>
          </a:blip>
          <a:stretch>
            <a:fillRect/>
          </a:stretch>
        </p:blipFill>
        <p:spPr>
          <a:xfrm>
            <a:off x="1143000" y="2765001"/>
            <a:ext cx="4754563" cy="3296497"/>
          </a:xfrm>
        </p:spPr>
      </p:pic>
      <p:sp>
        <p:nvSpPr>
          <p:cNvPr id="45" name="TextBox 44">
            <a:extLst>
              <a:ext uri="{FF2B5EF4-FFF2-40B4-BE49-F238E27FC236}">
                <a16:creationId xmlns:a16="http://schemas.microsoft.com/office/drawing/2014/main" id="{20361900-1368-47A2-A9ED-18A88D3683D1}"/>
              </a:ext>
            </a:extLst>
          </p:cNvPr>
          <p:cNvSpPr txBox="1"/>
          <p:nvPr/>
        </p:nvSpPr>
        <p:spPr>
          <a:xfrm>
            <a:off x="1143000" y="6061498"/>
            <a:ext cx="4754563" cy="230832"/>
          </a:xfrm>
          <a:prstGeom prst="rect">
            <a:avLst/>
          </a:prstGeom>
          <a:noFill/>
        </p:spPr>
        <p:txBody>
          <a:bodyPr wrap="square" rtlCol="0">
            <a:spAutoFit/>
          </a:bodyPr>
          <a:lstStyle/>
          <a:p>
            <a:r>
              <a:rPr lang="en-US" sz="900">
                <a:hlinkClick r:id="rId5" tooltip="http://www.vevlynspen.com/"/>
              </a:rPr>
              <a:t>This Photo</a:t>
            </a:r>
            <a:r>
              <a:rPr lang="en-US" sz="900"/>
              <a:t> by Unknown Author is licensed under </a:t>
            </a:r>
            <a:r>
              <a:rPr lang="en-US" sz="900">
                <a:hlinkClick r:id="rId6" tooltip="https://creativecommons.org/licenses/by-nc-sa/3.0/"/>
              </a:rPr>
              <a:t>CC BY-SA-NC</a:t>
            </a:r>
            <a:endParaRPr lang="en-US" sz="900"/>
          </a:p>
        </p:txBody>
      </p:sp>
      <p:sp>
        <p:nvSpPr>
          <p:cNvPr id="48" name="TextBox 47">
            <a:extLst>
              <a:ext uri="{FF2B5EF4-FFF2-40B4-BE49-F238E27FC236}">
                <a16:creationId xmlns:a16="http://schemas.microsoft.com/office/drawing/2014/main" id="{0EB7413F-7F8F-43E1-9E64-4A3A849E0076}"/>
              </a:ext>
            </a:extLst>
          </p:cNvPr>
          <p:cNvSpPr txBox="1"/>
          <p:nvPr/>
        </p:nvSpPr>
        <p:spPr>
          <a:xfrm>
            <a:off x="6446043" y="6145988"/>
            <a:ext cx="4479132" cy="232087"/>
          </a:xfrm>
          <a:prstGeom prst="rect">
            <a:avLst/>
          </a:prstGeom>
          <a:noFill/>
        </p:spPr>
        <p:txBody>
          <a:bodyPr wrap="square" rtlCol="0">
            <a:spAutoFit/>
          </a:bodyPr>
          <a:lstStyle/>
          <a:p>
            <a:r>
              <a:rPr lang="en-US" sz="900">
                <a:hlinkClick r:id="rId3" tooltip="http://myamericanmeltingpot.blogspot.com/2010/05/food-for-thought-literally.html"/>
              </a:rPr>
              <a:t>This Photo</a:t>
            </a:r>
            <a:r>
              <a:rPr lang="en-US" sz="900"/>
              <a:t> by Unknown Author is licensed under </a:t>
            </a:r>
            <a:r>
              <a:rPr lang="en-US" sz="900">
                <a:hlinkClick r:id="rId7" tooltip="https://creativecommons.org/licenses/by/3.0/"/>
              </a:rPr>
              <a:t>CC BY</a:t>
            </a:r>
            <a:endParaRPr lang="en-US" sz="900"/>
          </a:p>
        </p:txBody>
      </p:sp>
    </p:spTree>
    <p:extLst>
      <p:ext uri="{BB962C8B-B14F-4D97-AF65-F5344CB8AC3E}">
        <p14:creationId xmlns:p14="http://schemas.microsoft.com/office/powerpoint/2010/main" val="1989357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809C0BCD-BEE9-423F-A51C-BCCD8E5EAA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16:creationId xmlns:a16="http://schemas.microsoft.com/office/drawing/2014/main" id="{9998D094-42B2-42BA-AA14-E8FBE073A5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33" name="Straight Connector 32">
            <a:extLst>
              <a:ext uri="{FF2B5EF4-FFF2-40B4-BE49-F238E27FC236}">
                <a16:creationId xmlns:a16="http://schemas.microsoft.com/office/drawing/2014/main" id="{8465D64B-59F4-4BDC-B833-A17EF1E046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35" name="Rectangle 34">
            <a:extLst>
              <a:ext uri="{FF2B5EF4-FFF2-40B4-BE49-F238E27FC236}">
                <a16:creationId xmlns:a16="http://schemas.microsoft.com/office/drawing/2014/main" id="{63FE6F10-B3AD-4403-94CA-F51155286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210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useBgFill="1">
        <p:nvSpPr>
          <p:cNvPr id="37" name="Rectangle 36">
            <a:extLst>
              <a:ext uri="{FF2B5EF4-FFF2-40B4-BE49-F238E27FC236}">
                <a16:creationId xmlns:a16="http://schemas.microsoft.com/office/drawing/2014/main" id="{364D6A39-A4F7-4B00-9F42-3BC67177DB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246887"/>
            <a:ext cx="4397755" cy="6377939"/>
          </a:xfrm>
          <a:prstGeom prst="rect">
            <a:avLst/>
          </a:prstGeom>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39" name="Straight Connector 38">
            <a:extLst>
              <a:ext uri="{FF2B5EF4-FFF2-40B4-BE49-F238E27FC236}">
                <a16:creationId xmlns:a16="http://schemas.microsoft.com/office/drawing/2014/main" id="{13553ADF-88A1-4645-B819-890CA3DF7D5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70284" y="4405863"/>
            <a:ext cx="2763075"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p:nvSpPr>
          <p:cNvPr id="41" name="Rectangle 40">
            <a:extLst>
              <a:ext uri="{FF2B5EF4-FFF2-40B4-BE49-F238E27FC236}">
                <a16:creationId xmlns:a16="http://schemas.microsoft.com/office/drawing/2014/main" id="{B5D0D97D-7911-4A25-88E2-4D81FD4AB2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4BC643C-09B2-4DDE-AAEF-EA7CFA15D29F}"/>
              </a:ext>
            </a:extLst>
          </p:cNvPr>
          <p:cNvSpPr>
            <a:spLocks noGrp="1"/>
          </p:cNvSpPr>
          <p:nvPr>
            <p:ph type="title"/>
          </p:nvPr>
        </p:nvSpPr>
        <p:spPr>
          <a:xfrm>
            <a:off x="8195138" y="857675"/>
            <a:ext cx="3113366" cy="3622844"/>
          </a:xfrm>
        </p:spPr>
        <p:txBody>
          <a:bodyPr vert="horz" lIns="91440" tIns="45720" rIns="91440" bIns="45720" rtlCol="0" anchor="b">
            <a:normAutofit/>
          </a:bodyPr>
          <a:lstStyle/>
          <a:p>
            <a:pPr algn="ctr">
              <a:lnSpc>
                <a:spcPct val="85000"/>
              </a:lnSpc>
            </a:pPr>
            <a:r>
              <a:rPr lang="en-US" sz="2800" b="1" cap="all" dirty="0">
                <a:solidFill>
                  <a:srgbClr val="FFFFFF"/>
                </a:solidFill>
              </a:rPr>
              <a:t>By eating a balanced diet, we can achieve optimal human and environmental health</a:t>
            </a:r>
          </a:p>
        </p:txBody>
      </p:sp>
      <p:pic>
        <p:nvPicPr>
          <p:cNvPr id="6" name="Content Placeholder 5" descr="A screenshot of a cell phone&#10;&#10;Description automatically generated">
            <a:extLst>
              <a:ext uri="{FF2B5EF4-FFF2-40B4-BE49-F238E27FC236}">
                <a16:creationId xmlns:a16="http://schemas.microsoft.com/office/drawing/2014/main" id="{2C1A5F7F-40FE-429A-854C-11AF775B66FC}"/>
              </a:ext>
            </a:extLst>
          </p:cNvPr>
          <p:cNvPicPr>
            <a:picLocks noGrp="1" noChangeAspect="1"/>
          </p:cNvPicPr>
          <p:nvPr>
            <p:ph sz="half" idx="1"/>
          </p:nvPr>
        </p:nvPicPr>
        <p:blipFill rotWithShape="1">
          <a:blip r:embed="rId2">
            <a:extLst>
              <a:ext uri="{837473B0-CC2E-450A-ABE3-18F120FF3D39}">
                <a1611:picAttrSrcUrl xmlns:a1611="http://schemas.microsoft.com/office/drawing/2016/11/main" r:id="rId3"/>
              </a:ext>
            </a:extLst>
          </a:blip>
          <a:srcRect t="6166" b="1157"/>
          <a:stretch/>
        </p:blipFill>
        <p:spPr>
          <a:xfrm>
            <a:off x="872064" y="857675"/>
            <a:ext cx="6045576" cy="5140669"/>
          </a:xfrm>
          <a:prstGeom prst="rect">
            <a:avLst/>
          </a:prstGeom>
        </p:spPr>
      </p:pic>
      <p:sp>
        <p:nvSpPr>
          <p:cNvPr id="7" name="TextBox 6">
            <a:extLst>
              <a:ext uri="{FF2B5EF4-FFF2-40B4-BE49-F238E27FC236}">
                <a16:creationId xmlns:a16="http://schemas.microsoft.com/office/drawing/2014/main" id="{85C70E8D-71BC-4957-9CA2-4DA769D7B061}"/>
              </a:ext>
            </a:extLst>
          </p:cNvPr>
          <p:cNvSpPr txBox="1"/>
          <p:nvPr/>
        </p:nvSpPr>
        <p:spPr>
          <a:xfrm>
            <a:off x="4549684" y="5798289"/>
            <a:ext cx="2367956"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en.wikipedia.org/wiki/MyPlate">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US" sz="700">
              <a:solidFill>
                <a:srgbClr val="FFFFFF"/>
              </a:solidFill>
            </a:endParaRPr>
          </a:p>
        </p:txBody>
      </p:sp>
    </p:spTree>
    <p:extLst>
      <p:ext uri="{BB962C8B-B14F-4D97-AF65-F5344CB8AC3E}">
        <p14:creationId xmlns:p14="http://schemas.microsoft.com/office/powerpoint/2010/main" val="3841553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FBB79-AFC6-493B-AECC-2A74476872B9}"/>
              </a:ext>
            </a:extLst>
          </p:cNvPr>
          <p:cNvSpPr>
            <a:spLocks noGrp="1"/>
          </p:cNvSpPr>
          <p:nvPr>
            <p:ph type="title"/>
          </p:nvPr>
        </p:nvSpPr>
        <p:spPr>
          <a:xfrm>
            <a:off x="1176336" y="108559"/>
            <a:ext cx="9875520" cy="1356360"/>
          </a:xfrm>
        </p:spPr>
        <p:txBody>
          <a:bodyPr/>
          <a:lstStyle/>
          <a:p>
            <a:r>
              <a:rPr lang="en-US" dirty="0"/>
              <a:t>Activity: Essential Micronutrients</a:t>
            </a:r>
          </a:p>
        </p:txBody>
      </p:sp>
      <p:graphicFrame>
        <p:nvGraphicFramePr>
          <p:cNvPr id="3" name="Table 2">
            <a:extLst>
              <a:ext uri="{FF2B5EF4-FFF2-40B4-BE49-F238E27FC236}">
                <a16:creationId xmlns:a16="http://schemas.microsoft.com/office/drawing/2014/main" id="{A2CA8902-1E30-4BE3-8A62-FC67516399F7}"/>
              </a:ext>
            </a:extLst>
          </p:cNvPr>
          <p:cNvGraphicFramePr>
            <a:graphicFrameLocks noGrp="1"/>
          </p:cNvGraphicFramePr>
          <p:nvPr>
            <p:extLst>
              <p:ext uri="{D42A27DB-BD31-4B8C-83A1-F6EECF244321}">
                <p14:modId xmlns:p14="http://schemas.microsoft.com/office/powerpoint/2010/main" val="1427875957"/>
              </p:ext>
            </p:extLst>
          </p:nvPr>
        </p:nvGraphicFramePr>
        <p:xfrm>
          <a:off x="1143000" y="1287780"/>
          <a:ext cx="9872664" cy="5145424"/>
        </p:xfrm>
        <a:graphic>
          <a:graphicData uri="http://schemas.openxmlformats.org/drawingml/2006/table">
            <a:tbl>
              <a:tblPr firstRow="1" firstCol="1" bandRow="1">
                <a:tableStyleId>{5C22544A-7EE6-4342-B048-85BDC9FD1C3A}</a:tableStyleId>
              </a:tblPr>
              <a:tblGrid>
                <a:gridCol w="3290888">
                  <a:extLst>
                    <a:ext uri="{9D8B030D-6E8A-4147-A177-3AD203B41FA5}">
                      <a16:colId xmlns:a16="http://schemas.microsoft.com/office/drawing/2014/main" val="3582662395"/>
                    </a:ext>
                  </a:extLst>
                </a:gridCol>
                <a:gridCol w="3290888">
                  <a:extLst>
                    <a:ext uri="{9D8B030D-6E8A-4147-A177-3AD203B41FA5}">
                      <a16:colId xmlns:a16="http://schemas.microsoft.com/office/drawing/2014/main" val="1485063835"/>
                    </a:ext>
                  </a:extLst>
                </a:gridCol>
                <a:gridCol w="3290888">
                  <a:extLst>
                    <a:ext uri="{9D8B030D-6E8A-4147-A177-3AD203B41FA5}">
                      <a16:colId xmlns:a16="http://schemas.microsoft.com/office/drawing/2014/main" val="2189087499"/>
                    </a:ext>
                  </a:extLst>
                </a:gridCol>
              </a:tblGrid>
              <a:tr h="410710">
                <a:tc>
                  <a:txBody>
                    <a:bodyPr/>
                    <a:lstStyle/>
                    <a:p>
                      <a:pPr marL="0" marR="0">
                        <a:lnSpc>
                          <a:spcPct val="115000"/>
                        </a:lnSpc>
                        <a:spcBef>
                          <a:spcPts val="0"/>
                        </a:spcBef>
                        <a:spcAft>
                          <a:spcPts val="0"/>
                        </a:spcAft>
                      </a:pPr>
                      <a:r>
                        <a:rPr lang="en-US" sz="1600" dirty="0">
                          <a:effectLst/>
                        </a:rPr>
                        <a:t>Nutrient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Body Role and/or Health Benefit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Food Sources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0439861"/>
                  </a:ext>
                </a:extLst>
              </a:tr>
              <a:tr h="846972">
                <a:tc>
                  <a:txBody>
                    <a:bodyPr/>
                    <a:lstStyle/>
                    <a:p>
                      <a:pPr marL="0" marR="0">
                        <a:lnSpc>
                          <a:spcPct val="115000"/>
                        </a:lnSpc>
                        <a:spcBef>
                          <a:spcPts val="0"/>
                        </a:spcBef>
                        <a:spcAft>
                          <a:spcPts val="0"/>
                        </a:spcAft>
                      </a:pPr>
                      <a:r>
                        <a:rPr lang="en-US" sz="1600" dirty="0">
                          <a:effectLst/>
                        </a:rPr>
                        <a:t>Calcium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Bone and teeth health. Necessary for muscles, nerves, and glands.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Dairy products, leafy-green vegetables, fish (with bones), fortified products, and beans/legumes.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895604"/>
                  </a:ext>
                </a:extLst>
              </a:tr>
              <a:tr h="410710">
                <a:tc>
                  <a:txBody>
                    <a:bodyPr/>
                    <a:lstStyle/>
                    <a:p>
                      <a:pPr marL="0" marR="0">
                        <a:lnSpc>
                          <a:spcPct val="115000"/>
                        </a:lnSpc>
                        <a:spcBef>
                          <a:spcPts val="0"/>
                        </a:spcBef>
                        <a:spcAft>
                          <a:spcPts val="0"/>
                        </a:spcAft>
                      </a:pPr>
                      <a:r>
                        <a:rPr lang="en-US" sz="1600" dirty="0">
                          <a:effectLst/>
                        </a:rPr>
                        <a:t>Fiber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Reduced risk for coronary heart disease, maintains healthy bowels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Fruits and vegetables and whole grains.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84955315"/>
                  </a:ext>
                </a:extLst>
              </a:tr>
              <a:tr h="846972">
                <a:tc>
                  <a:txBody>
                    <a:bodyPr/>
                    <a:lstStyle/>
                    <a:p>
                      <a:pPr marL="0" marR="0">
                        <a:lnSpc>
                          <a:spcPct val="115000"/>
                        </a:lnSpc>
                        <a:spcBef>
                          <a:spcPts val="0"/>
                        </a:spcBef>
                        <a:spcAft>
                          <a:spcPts val="0"/>
                        </a:spcAft>
                      </a:pPr>
                      <a:r>
                        <a:rPr lang="en-US" sz="1600" dirty="0">
                          <a:effectLst/>
                        </a:rPr>
                        <a:t>Folate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Reduced risk for birth defects in the brain or spinal cord.</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Liver, asparagus, oranges, beans/legumes, and fortified products.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8051241"/>
                  </a:ext>
                </a:extLst>
              </a:tr>
              <a:tr h="846972">
                <a:tc>
                  <a:txBody>
                    <a:bodyPr/>
                    <a:lstStyle/>
                    <a:p>
                      <a:pPr marL="0" marR="0">
                        <a:lnSpc>
                          <a:spcPct val="115000"/>
                        </a:lnSpc>
                        <a:spcBef>
                          <a:spcPts val="0"/>
                        </a:spcBef>
                        <a:spcAft>
                          <a:spcPts val="0"/>
                        </a:spcAft>
                      </a:pPr>
                      <a:r>
                        <a:rPr lang="en-US" sz="1600">
                          <a:effectLst/>
                        </a:rPr>
                        <a:t>Magnesium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Bone health and normal body functioning.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Nuts, seeds, leafy-green vegetables, bananas, whole grains.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0575015"/>
                  </a:ext>
                </a:extLst>
              </a:tr>
              <a:tr h="410710">
                <a:tc>
                  <a:txBody>
                    <a:bodyPr/>
                    <a:lstStyle/>
                    <a:p>
                      <a:pPr marL="0" marR="0">
                        <a:lnSpc>
                          <a:spcPct val="115000"/>
                        </a:lnSpc>
                        <a:spcBef>
                          <a:spcPts val="0"/>
                        </a:spcBef>
                        <a:spcAft>
                          <a:spcPts val="0"/>
                        </a:spcAft>
                      </a:pPr>
                      <a:r>
                        <a:rPr lang="en-US" sz="1600">
                          <a:effectLst/>
                        </a:rPr>
                        <a:t>Potassium</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Maintenance of a healthy blood pressure.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Fruits and vegetables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45146115"/>
                  </a:ext>
                </a:extLst>
              </a:tr>
              <a:tr h="846972">
                <a:tc>
                  <a:txBody>
                    <a:bodyPr/>
                    <a:lstStyle/>
                    <a:p>
                      <a:pPr marL="0" marR="0">
                        <a:lnSpc>
                          <a:spcPct val="115000"/>
                        </a:lnSpc>
                        <a:spcBef>
                          <a:spcPts val="0"/>
                        </a:spcBef>
                        <a:spcAft>
                          <a:spcPts val="0"/>
                        </a:spcAft>
                      </a:pPr>
                      <a:r>
                        <a:rPr lang="en-US" sz="1600" dirty="0">
                          <a:effectLst/>
                        </a:rPr>
                        <a:t>Sodium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Needed for normal cellular functioning, although most people consume too much.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Highly and ultra-processed foods and beverages, sauces and gravies.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95738773"/>
                  </a:ext>
                </a:extLst>
              </a:tr>
            </a:tbl>
          </a:graphicData>
        </a:graphic>
      </p:graphicFrame>
    </p:spTree>
    <p:extLst>
      <p:ext uri="{BB962C8B-B14F-4D97-AF65-F5344CB8AC3E}">
        <p14:creationId xmlns:p14="http://schemas.microsoft.com/office/powerpoint/2010/main" val="1422882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125F3B-CFAB-4239-BCF8-3701790F3CD7}"/>
              </a:ext>
            </a:extLst>
          </p:cNvPr>
          <p:cNvGraphicFramePr>
            <a:graphicFrameLocks noGrp="1"/>
          </p:cNvGraphicFramePr>
          <p:nvPr>
            <p:extLst>
              <p:ext uri="{D42A27DB-BD31-4B8C-83A1-F6EECF244321}">
                <p14:modId xmlns:p14="http://schemas.microsoft.com/office/powerpoint/2010/main" val="2352751145"/>
              </p:ext>
            </p:extLst>
          </p:nvPr>
        </p:nvGraphicFramePr>
        <p:xfrm>
          <a:off x="104775" y="187260"/>
          <a:ext cx="11982450" cy="6483480"/>
        </p:xfrm>
        <a:graphic>
          <a:graphicData uri="http://schemas.openxmlformats.org/drawingml/2006/table">
            <a:tbl>
              <a:tblPr firstRow="1" firstCol="1" bandRow="1">
                <a:tableStyleId>{5C22544A-7EE6-4342-B048-85BDC9FD1C3A}</a:tableStyleId>
              </a:tblPr>
              <a:tblGrid>
                <a:gridCol w="3994150">
                  <a:extLst>
                    <a:ext uri="{9D8B030D-6E8A-4147-A177-3AD203B41FA5}">
                      <a16:colId xmlns:a16="http://schemas.microsoft.com/office/drawing/2014/main" val="415306463"/>
                    </a:ext>
                  </a:extLst>
                </a:gridCol>
                <a:gridCol w="3994150">
                  <a:extLst>
                    <a:ext uri="{9D8B030D-6E8A-4147-A177-3AD203B41FA5}">
                      <a16:colId xmlns:a16="http://schemas.microsoft.com/office/drawing/2014/main" val="3800729660"/>
                    </a:ext>
                  </a:extLst>
                </a:gridCol>
                <a:gridCol w="3994150">
                  <a:extLst>
                    <a:ext uri="{9D8B030D-6E8A-4147-A177-3AD203B41FA5}">
                      <a16:colId xmlns:a16="http://schemas.microsoft.com/office/drawing/2014/main" val="4220872820"/>
                    </a:ext>
                  </a:extLst>
                </a:gridCol>
              </a:tblGrid>
              <a:tr h="417252">
                <a:tc>
                  <a:txBody>
                    <a:bodyPr/>
                    <a:lstStyle/>
                    <a:p>
                      <a:pPr marL="0" marR="0">
                        <a:lnSpc>
                          <a:spcPct val="115000"/>
                        </a:lnSpc>
                        <a:spcBef>
                          <a:spcPts val="0"/>
                        </a:spcBef>
                        <a:spcAft>
                          <a:spcPts val="0"/>
                        </a:spcAft>
                      </a:pPr>
                      <a:r>
                        <a:rPr lang="en-US" sz="1600" dirty="0">
                          <a:effectLst/>
                        </a:rPr>
                        <a:t>Nutrient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Body Role/Health Benefit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Food Sources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4553379"/>
                  </a:ext>
                </a:extLst>
              </a:tr>
              <a:tr h="538920">
                <a:tc>
                  <a:txBody>
                    <a:bodyPr/>
                    <a:lstStyle/>
                    <a:p>
                      <a:pPr marL="0" marR="0">
                        <a:lnSpc>
                          <a:spcPct val="115000"/>
                        </a:lnSpc>
                        <a:spcBef>
                          <a:spcPts val="0"/>
                        </a:spcBef>
                        <a:spcAft>
                          <a:spcPts val="0"/>
                        </a:spcAft>
                      </a:pPr>
                      <a:r>
                        <a:rPr lang="en-US" sz="1600" dirty="0">
                          <a:effectLst/>
                        </a:rPr>
                        <a:t>Vitamin C</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Wound healing and healthy gums and teeth.</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Citrus fruits, bell peppers, leafy-green vegetables.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1742729"/>
                  </a:ext>
                </a:extLst>
              </a:tr>
              <a:tr h="538920">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Vitamin A</a:t>
                      </a:r>
                    </a:p>
                  </a:txBody>
                  <a:tcPr marL="68580" marR="68580" marT="0" marB="0"/>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Eye, skin, and immune system health</a:t>
                      </a:r>
                    </a:p>
                  </a:txBody>
                  <a:tcPr marL="68580" marR="68580" marT="0" marB="0"/>
                </a:tc>
                <a:tc>
                  <a:txBody>
                    <a:bodyPr/>
                    <a:lstStyle/>
                    <a:p>
                      <a:pPr marL="0" marR="0">
                        <a:lnSpc>
                          <a:spcPct val="115000"/>
                        </a:lnSpc>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Liver, egg yolks, fish, and dark orange fruits and vegetables</a:t>
                      </a:r>
                    </a:p>
                  </a:txBody>
                  <a:tcPr marL="68580" marR="68580" marT="0" marB="0"/>
                </a:tc>
                <a:extLst>
                  <a:ext uri="{0D108BD9-81ED-4DB2-BD59-A6C34878D82A}">
                    <a16:rowId xmlns:a16="http://schemas.microsoft.com/office/drawing/2014/main" val="2431509238"/>
                  </a:ext>
                </a:extLst>
              </a:tr>
              <a:tr h="538920">
                <a:tc>
                  <a:txBody>
                    <a:bodyPr/>
                    <a:lstStyle/>
                    <a:p>
                      <a:pPr marL="0" marR="0">
                        <a:lnSpc>
                          <a:spcPct val="115000"/>
                        </a:lnSpc>
                        <a:spcBef>
                          <a:spcPts val="0"/>
                        </a:spcBef>
                        <a:spcAft>
                          <a:spcPts val="0"/>
                        </a:spcAft>
                      </a:pPr>
                      <a:r>
                        <a:rPr lang="en-US" sz="1600" dirty="0">
                          <a:effectLst/>
                        </a:rPr>
                        <a:t>Vitamin 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Heart, bone, immune system, and nervous system health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Fish, dairy, eggs.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9510278"/>
                  </a:ext>
                </a:extLst>
              </a:tr>
              <a:tr h="851309">
                <a:tc>
                  <a:txBody>
                    <a:bodyPr/>
                    <a:lstStyle/>
                    <a:p>
                      <a:pPr marL="0" marR="0">
                        <a:lnSpc>
                          <a:spcPct val="115000"/>
                        </a:lnSpc>
                        <a:spcBef>
                          <a:spcPts val="0"/>
                        </a:spcBef>
                        <a:spcAft>
                          <a:spcPts val="0"/>
                        </a:spcAft>
                      </a:pPr>
                      <a:r>
                        <a:rPr lang="en-US" sz="1600" dirty="0">
                          <a:effectLst/>
                        </a:rPr>
                        <a:t>Beta-carotene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Immune system, vision, skin, and bone health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Pumpkin, Sweet Potato, Carrots, Winter Squash, Cantaloupe, Apricots, Spinach, Collard Greens, Kale, Broccoli.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2911734"/>
                  </a:ext>
                </a:extLst>
              </a:tr>
              <a:tr h="635302">
                <a:tc>
                  <a:txBody>
                    <a:bodyPr/>
                    <a:lstStyle/>
                    <a:p>
                      <a:pPr marL="0" marR="0">
                        <a:lnSpc>
                          <a:spcPct val="115000"/>
                        </a:lnSpc>
                        <a:spcBef>
                          <a:spcPts val="0"/>
                        </a:spcBef>
                        <a:spcAft>
                          <a:spcPts val="0"/>
                        </a:spcAft>
                      </a:pPr>
                      <a:r>
                        <a:rPr lang="en-US" sz="1600">
                          <a:effectLst/>
                        </a:rPr>
                        <a:t>Lycopene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Reduced risk for prostate cancer and heart health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Tomatoes and Tomato Products, Pink Grapefruit, Red Peppers, Watermelon.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0041223"/>
                  </a:ext>
                </a:extLst>
              </a:tr>
              <a:tr h="635302">
                <a:tc>
                  <a:txBody>
                    <a:bodyPr/>
                    <a:lstStyle/>
                    <a:p>
                      <a:pPr marL="0" marR="0">
                        <a:lnSpc>
                          <a:spcPct val="115000"/>
                        </a:lnSpc>
                        <a:spcBef>
                          <a:spcPts val="0"/>
                        </a:spcBef>
                        <a:spcAft>
                          <a:spcPts val="0"/>
                        </a:spcAft>
                      </a:pPr>
                      <a:r>
                        <a:rPr lang="en-US" sz="1600">
                          <a:effectLst/>
                        </a:rPr>
                        <a:t>Lutein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Eye and heart health and reduced risk for some cancers.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Collard Greens, Kale, Spinach, Broccoli, Brussels Sprouts, Lettuces, Artichokes.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44960432"/>
                  </a:ext>
                </a:extLst>
              </a:tr>
              <a:tr h="635302">
                <a:tc>
                  <a:txBody>
                    <a:bodyPr/>
                    <a:lstStyle/>
                    <a:p>
                      <a:pPr marL="0" marR="0">
                        <a:lnSpc>
                          <a:spcPct val="115000"/>
                        </a:lnSpc>
                        <a:spcBef>
                          <a:spcPts val="0"/>
                        </a:spcBef>
                        <a:spcAft>
                          <a:spcPts val="0"/>
                        </a:spcAft>
                      </a:pPr>
                      <a:r>
                        <a:rPr lang="en-US" sz="1600">
                          <a:effectLst/>
                        </a:rPr>
                        <a:t>Resveratrol</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Heart and lung health and reduced risk for some cancers. Reduced inflammation.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Peanuts and grapes.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2353010"/>
                  </a:ext>
                </a:extLst>
              </a:tr>
              <a:tr h="851309">
                <a:tc>
                  <a:txBody>
                    <a:bodyPr/>
                    <a:lstStyle/>
                    <a:p>
                      <a:pPr marL="0" marR="0">
                        <a:lnSpc>
                          <a:spcPct val="115000"/>
                        </a:lnSpc>
                        <a:spcBef>
                          <a:spcPts val="0"/>
                        </a:spcBef>
                        <a:spcAft>
                          <a:spcPts val="0"/>
                        </a:spcAft>
                      </a:pPr>
                      <a:r>
                        <a:rPr lang="en-US" sz="1600">
                          <a:effectLst/>
                        </a:rPr>
                        <a:t>Anthocyanidins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Blood vessel health and reduced risk for some cancers.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a:effectLst/>
                        </a:rPr>
                        <a:t>Blueberries, Blackberries, Plums, Cranberries, Raspberries, Red Onions, Red Potatoes, Red Radishes, Strawberries.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0269470"/>
                  </a:ext>
                </a:extLst>
              </a:tr>
              <a:tr h="816553">
                <a:tc>
                  <a:txBody>
                    <a:bodyPr/>
                    <a:lstStyle/>
                    <a:p>
                      <a:pPr marL="0" marR="0">
                        <a:lnSpc>
                          <a:spcPct val="115000"/>
                        </a:lnSpc>
                        <a:spcBef>
                          <a:spcPts val="0"/>
                        </a:spcBef>
                        <a:spcAft>
                          <a:spcPts val="0"/>
                        </a:spcAft>
                      </a:pPr>
                      <a:r>
                        <a:rPr lang="en-US" sz="1600">
                          <a:effectLst/>
                        </a:rPr>
                        <a:t>Isoflavones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Bone and joint health, lower cholesterol, and reduced risk for breast cancer and inflammation.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1600" dirty="0">
                          <a:effectLst/>
                        </a:rPr>
                        <a:t>Soybeans, tofu.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33159265"/>
                  </a:ext>
                </a:extLst>
              </a:tr>
            </a:tbl>
          </a:graphicData>
        </a:graphic>
      </p:graphicFrame>
    </p:spTree>
    <p:extLst>
      <p:ext uri="{BB962C8B-B14F-4D97-AF65-F5344CB8AC3E}">
        <p14:creationId xmlns:p14="http://schemas.microsoft.com/office/powerpoint/2010/main" val="445098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45B6F-3B60-4937-AFD0-A88A537EAC96}"/>
              </a:ext>
            </a:extLst>
          </p:cNvPr>
          <p:cNvSpPr>
            <a:spLocks noGrp="1"/>
          </p:cNvSpPr>
          <p:nvPr>
            <p:ph type="title"/>
          </p:nvPr>
        </p:nvSpPr>
        <p:spPr/>
        <p:txBody>
          <a:bodyPr/>
          <a:lstStyle/>
          <a:p>
            <a:r>
              <a:rPr lang="en-US" dirty="0"/>
              <a:t>Activity: Nutrient Density</a:t>
            </a:r>
          </a:p>
        </p:txBody>
      </p:sp>
      <p:sp>
        <p:nvSpPr>
          <p:cNvPr id="3" name="Content Placeholder 2">
            <a:extLst>
              <a:ext uri="{FF2B5EF4-FFF2-40B4-BE49-F238E27FC236}">
                <a16:creationId xmlns:a16="http://schemas.microsoft.com/office/drawing/2014/main" id="{0349B2A4-CBBE-4CC2-AD7D-E93B297B6DC0}"/>
              </a:ext>
            </a:extLst>
          </p:cNvPr>
          <p:cNvSpPr>
            <a:spLocks noGrp="1"/>
          </p:cNvSpPr>
          <p:nvPr>
            <p:ph idx="1"/>
          </p:nvPr>
        </p:nvSpPr>
        <p:spPr/>
        <p:txBody>
          <a:bodyPr/>
          <a:lstStyle/>
          <a:p>
            <a:r>
              <a:rPr lang="en-US" sz="3200" i="1" dirty="0"/>
              <a:t>Scientists have identified which fruits and vegetables  have the highest nutrient density. Can you guess what they are?? </a:t>
            </a:r>
            <a:endParaRPr lang="en-US" sz="3200" dirty="0"/>
          </a:p>
          <a:p>
            <a:endParaRPr lang="en-US" dirty="0"/>
          </a:p>
        </p:txBody>
      </p:sp>
    </p:spTree>
    <p:extLst>
      <p:ext uri="{BB962C8B-B14F-4D97-AF65-F5344CB8AC3E}">
        <p14:creationId xmlns:p14="http://schemas.microsoft.com/office/powerpoint/2010/main" val="10951590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A2EA6A6-CD0C-4CFD-8EC2-AA44F98703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AD45B6F-3B60-4937-AFD0-A88A537EAC96}"/>
              </a:ext>
            </a:extLst>
          </p:cNvPr>
          <p:cNvSpPr>
            <a:spLocks noGrp="1"/>
          </p:cNvSpPr>
          <p:nvPr>
            <p:ph type="title"/>
          </p:nvPr>
        </p:nvSpPr>
        <p:spPr>
          <a:xfrm>
            <a:off x="7558564" y="609600"/>
            <a:ext cx="3912583" cy="1356360"/>
          </a:xfrm>
        </p:spPr>
        <p:txBody>
          <a:bodyPr>
            <a:normAutofit/>
          </a:bodyPr>
          <a:lstStyle/>
          <a:p>
            <a:r>
              <a:rPr lang="en-US" sz="3200"/>
              <a:t>Activity: Nutrient Density</a:t>
            </a:r>
          </a:p>
        </p:txBody>
      </p:sp>
      <p:pic>
        <p:nvPicPr>
          <p:cNvPr id="5" name="Picture 4" descr="A picture containing food, lettuce&#10;&#10;Description automatically generated">
            <a:extLst>
              <a:ext uri="{FF2B5EF4-FFF2-40B4-BE49-F238E27FC236}">
                <a16:creationId xmlns:a16="http://schemas.microsoft.com/office/drawing/2014/main" id="{A42AD56C-A2D4-4B80-93F5-D392E1061F3B}"/>
              </a:ext>
            </a:extLst>
          </p:cNvPr>
          <p:cNvPicPr>
            <a:picLocks noChangeAspect="1"/>
          </p:cNvPicPr>
          <p:nvPr/>
        </p:nvPicPr>
        <p:blipFill>
          <a:blip r:embed="rId2"/>
          <a:stretch>
            <a:fillRect/>
          </a:stretch>
        </p:blipFill>
        <p:spPr>
          <a:xfrm>
            <a:off x="1073996" y="615286"/>
            <a:ext cx="5627428" cy="5627428"/>
          </a:xfrm>
          <a:prstGeom prst="rect">
            <a:avLst/>
          </a:prstGeom>
        </p:spPr>
      </p:pic>
      <p:sp>
        <p:nvSpPr>
          <p:cNvPr id="3" name="Content Placeholder 2">
            <a:extLst>
              <a:ext uri="{FF2B5EF4-FFF2-40B4-BE49-F238E27FC236}">
                <a16:creationId xmlns:a16="http://schemas.microsoft.com/office/drawing/2014/main" id="{0349B2A4-CBBE-4CC2-AD7D-E93B297B6DC0}"/>
              </a:ext>
            </a:extLst>
          </p:cNvPr>
          <p:cNvSpPr>
            <a:spLocks noGrp="1"/>
          </p:cNvSpPr>
          <p:nvPr>
            <p:ph idx="1"/>
          </p:nvPr>
        </p:nvSpPr>
        <p:spPr>
          <a:xfrm>
            <a:off x="7558564" y="2057400"/>
            <a:ext cx="3912583" cy="4038600"/>
          </a:xfrm>
        </p:spPr>
        <p:txBody>
          <a:bodyPr>
            <a:normAutofit/>
          </a:bodyPr>
          <a:lstStyle/>
          <a:p>
            <a:r>
              <a:rPr lang="en-US" sz="2800" i="1" dirty="0"/>
              <a:t>Scientists have identified which fruits and vegetables  have the highest nutrient density. Can you guess what they are?? </a:t>
            </a:r>
            <a:endParaRPr lang="en-US" sz="2800" dirty="0"/>
          </a:p>
          <a:p>
            <a:endParaRPr lang="en-US" sz="1600" dirty="0"/>
          </a:p>
        </p:txBody>
      </p:sp>
    </p:spTree>
    <p:extLst>
      <p:ext uri="{BB962C8B-B14F-4D97-AF65-F5344CB8AC3E}">
        <p14:creationId xmlns:p14="http://schemas.microsoft.com/office/powerpoint/2010/main" val="100955655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otalTime>1815</TotalTime>
  <Words>673</Words>
  <Application>Microsoft Office PowerPoint</Application>
  <PresentationFormat>Widescreen</PresentationFormat>
  <Paragraphs>75</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Corbel</vt:lpstr>
      <vt:lpstr>Basis</vt:lpstr>
      <vt:lpstr>Advancing Healthy and Sustainable Diets for all</vt:lpstr>
      <vt:lpstr>REFLECTION</vt:lpstr>
      <vt:lpstr>Advancing Healthy and Sustainable Diets for All  Lesson Plan #5 – Food as Medicine </vt:lpstr>
      <vt:lpstr> According to the US Dietary Guidelines, Americans eat too much food on the left and not enough on the right.</vt:lpstr>
      <vt:lpstr>By eating a balanced diet, we can achieve optimal human and environmental health</vt:lpstr>
      <vt:lpstr>Activity: Essential Micronutrients</vt:lpstr>
      <vt:lpstr>PowerPoint Presentation</vt:lpstr>
      <vt:lpstr>Activity: Nutrient Density</vt:lpstr>
      <vt:lpstr>Activity: Nutrient Density</vt:lpstr>
      <vt:lpstr>Closing reflection and goal setting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Advancing Healthy and Sustainable Diets for all</dc:title>
  <dc:creator>Erin Smith</dc:creator>
  <cp:lastModifiedBy>Erin Smith</cp:lastModifiedBy>
  <cp:revision>7</cp:revision>
  <dcterms:created xsi:type="dcterms:W3CDTF">2020-01-09T17:59:20Z</dcterms:created>
  <dcterms:modified xsi:type="dcterms:W3CDTF">2020-02-11T04:28:08Z</dcterms:modified>
</cp:coreProperties>
</file>